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 id="2147483660" r:id="rId6"/>
    <p:sldMasterId id="2147483662" r:id="rId7"/>
    <p:sldMasterId id="2147483671" r:id="rId8"/>
  </p:sldMasterIdLst>
  <p:notesMasterIdLst>
    <p:notesMasterId r:id="rId30"/>
  </p:notesMasterIdLst>
  <p:sldIdLst>
    <p:sldId id="256" r:id="rId9"/>
    <p:sldId id="873" r:id="rId10"/>
    <p:sldId id="905" r:id="rId11"/>
    <p:sldId id="885" r:id="rId12"/>
    <p:sldId id="902" r:id="rId13"/>
    <p:sldId id="883" r:id="rId14"/>
    <p:sldId id="887" r:id="rId15"/>
    <p:sldId id="884" r:id="rId16"/>
    <p:sldId id="888" r:id="rId17"/>
    <p:sldId id="907" r:id="rId18"/>
    <p:sldId id="909" r:id="rId19"/>
    <p:sldId id="910" r:id="rId20"/>
    <p:sldId id="889" r:id="rId21"/>
    <p:sldId id="891" r:id="rId22"/>
    <p:sldId id="890" r:id="rId23"/>
    <p:sldId id="908" r:id="rId24"/>
    <p:sldId id="895" r:id="rId25"/>
    <p:sldId id="897" r:id="rId26"/>
    <p:sldId id="898" r:id="rId27"/>
    <p:sldId id="901" r:id="rId28"/>
    <p:sldId id="870" r:id="rId29"/>
  </p:sldIdLst>
  <p:sldSz cx="18288000" cy="10287000"/>
  <p:notesSz cx="6858000" cy="9144000"/>
  <p:embeddedFontLst>
    <p:embeddedFont>
      <p:font typeface="Anton" pitchFamily="2" charset="0"/>
      <p:regular r:id="rId31"/>
    </p:embeddedFont>
    <p:embeddedFont>
      <p:font typeface="Calibri" panose="020F0502020204030204" pitchFamily="34" charset="0"/>
      <p:regular r:id="rId32"/>
      <p:bold r:id="rId33"/>
      <p:italic r:id="rId34"/>
      <p:boldItalic r:id="rId35"/>
    </p:embeddedFont>
    <p:embeddedFont>
      <p:font typeface="Ebrima" panose="02000000000000000000" pitchFamily="2" charset="0"/>
      <p:regular r:id="rId36"/>
      <p:bold r:id="rId37"/>
    </p:embeddedFont>
    <p:embeddedFont>
      <p:font typeface="Fira Sans" panose="020B0503050000020004" pitchFamily="34" charset="0"/>
      <p:regular r:id="rId38"/>
      <p:bold r:id="rId39"/>
      <p:italic r:id="rId40"/>
      <p:boldItalic r:id="rId41"/>
    </p:embeddedFont>
    <p:embeddedFont>
      <p:font typeface="Fira Sans Light" panose="020B0403050000020004" pitchFamily="34" charset="0"/>
      <p:regular r:id="rId42"/>
      <p:italic r:id="rId43"/>
    </p:embeddedFont>
    <p:embeddedFont>
      <p:font typeface="Franklin Gothic Book" panose="020B0503020102020204" pitchFamily="34" charset="0"/>
      <p:regular r:id="rId44"/>
      <p:italic r:id="rId45"/>
    </p:embeddedFont>
    <p:embeddedFont>
      <p:font typeface="Franklin Gothic Medium" panose="020B0603020102020204" pitchFamily="34" charset="0"/>
      <p:regular r:id="rId46"/>
      <p:italic r:id="rId47"/>
    </p:embeddedFont>
    <p:embeddedFont>
      <p:font typeface="Helvetica" panose="020B0604020202020204" pitchFamily="34" charset="0"/>
      <p:regular r:id="rId48"/>
      <p:bold r:id="rId49"/>
      <p:italic r:id="rId50"/>
      <p:boldItalic r:id="rId51"/>
    </p:embeddedFont>
    <p:embeddedFont>
      <p:font typeface="Poppins Bold" panose="020B060402020202020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75126" autoAdjust="0"/>
  </p:normalViewPr>
  <p:slideViewPr>
    <p:cSldViewPr>
      <p:cViewPr varScale="1">
        <p:scale>
          <a:sx n="57" d="100"/>
          <a:sy n="57" d="100"/>
        </p:scale>
        <p:origin x="13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9.fntdata"/><Relationship Id="rId21" Type="http://schemas.openxmlformats.org/officeDocument/2006/relationships/slide" Target="slides/slide13.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font" Target="fonts/font21.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83257-E3DD-4ADE-83E6-BABEAE910146}"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D724B-83A1-4341-82C9-B03483A78CFB}" type="slidenum">
              <a:rPr lang="en-US" smtClean="0"/>
              <a:t>‹#›</a:t>
            </a:fld>
            <a:endParaRPr lang="en-US"/>
          </a:p>
        </p:txBody>
      </p:sp>
    </p:spTree>
    <p:extLst>
      <p:ext uri="{BB962C8B-B14F-4D97-AF65-F5344CB8AC3E}">
        <p14:creationId xmlns:p14="http://schemas.microsoft.com/office/powerpoint/2010/main" val="304619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1</a:t>
            </a:fld>
            <a:endParaRPr lang="en-US"/>
          </a:p>
        </p:txBody>
      </p:sp>
    </p:spTree>
    <p:extLst>
      <p:ext uri="{BB962C8B-B14F-4D97-AF65-F5344CB8AC3E}">
        <p14:creationId xmlns:p14="http://schemas.microsoft.com/office/powerpoint/2010/main" val="72420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15</a:t>
            </a:fld>
            <a:endParaRPr lang="en-US"/>
          </a:p>
        </p:txBody>
      </p:sp>
    </p:spTree>
    <p:extLst>
      <p:ext uri="{BB962C8B-B14F-4D97-AF65-F5344CB8AC3E}">
        <p14:creationId xmlns:p14="http://schemas.microsoft.com/office/powerpoint/2010/main" val="145159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16</a:t>
            </a:fld>
            <a:endParaRPr lang="en-US"/>
          </a:p>
        </p:txBody>
      </p:sp>
    </p:spTree>
    <p:extLst>
      <p:ext uri="{BB962C8B-B14F-4D97-AF65-F5344CB8AC3E}">
        <p14:creationId xmlns:p14="http://schemas.microsoft.com/office/powerpoint/2010/main" val="278621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D231D"/>
                </a:solidFill>
                <a:latin typeface="Ebrima" panose="02000000000000000000" pitchFamily="2" charset="0"/>
                <a:ea typeface="Ebrima" panose="02000000000000000000" pitchFamily="2" charset="0"/>
                <a:cs typeface="Ebrima" panose="02000000000000000000" pitchFamily="2" charset="0"/>
              </a:rPr>
              <a:t>The management plan shall specify information on pretreatment processes, monitoring procedures, operational procedures, best management and waste reduction practices, and any other pertinent information.</a:t>
            </a:r>
          </a:p>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17</a:t>
            </a:fld>
            <a:endParaRPr lang="en-US"/>
          </a:p>
        </p:txBody>
      </p:sp>
    </p:spTree>
    <p:extLst>
      <p:ext uri="{BB962C8B-B14F-4D97-AF65-F5344CB8AC3E}">
        <p14:creationId xmlns:p14="http://schemas.microsoft.com/office/powerpoint/2010/main" val="4122566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18</a:t>
            </a:fld>
            <a:endParaRPr lang="en-US"/>
          </a:p>
        </p:txBody>
      </p:sp>
    </p:spTree>
    <p:extLst>
      <p:ext uri="{BB962C8B-B14F-4D97-AF65-F5344CB8AC3E}">
        <p14:creationId xmlns:p14="http://schemas.microsoft.com/office/powerpoint/2010/main" val="2136012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21</a:t>
            </a:fld>
            <a:endParaRPr lang="en-US"/>
          </a:p>
        </p:txBody>
      </p:sp>
    </p:spTree>
    <p:extLst>
      <p:ext uri="{BB962C8B-B14F-4D97-AF65-F5344CB8AC3E}">
        <p14:creationId xmlns:p14="http://schemas.microsoft.com/office/powerpoint/2010/main" val="5812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2</a:t>
            </a:fld>
            <a:endParaRPr lang="en-US"/>
          </a:p>
        </p:txBody>
      </p:sp>
    </p:spTree>
    <p:extLst>
      <p:ext uri="{BB962C8B-B14F-4D97-AF65-F5344CB8AC3E}">
        <p14:creationId xmlns:p14="http://schemas.microsoft.com/office/powerpoint/2010/main" val="391307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3</a:t>
            </a:fld>
            <a:endParaRPr lang="en-US"/>
          </a:p>
        </p:txBody>
      </p:sp>
    </p:spTree>
    <p:extLst>
      <p:ext uri="{BB962C8B-B14F-4D97-AF65-F5344CB8AC3E}">
        <p14:creationId xmlns:p14="http://schemas.microsoft.com/office/powerpoint/2010/main" val="235637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4</a:t>
            </a:fld>
            <a:endParaRPr lang="en-US"/>
          </a:p>
        </p:txBody>
      </p:sp>
    </p:spTree>
    <p:extLst>
      <p:ext uri="{BB962C8B-B14F-4D97-AF65-F5344CB8AC3E}">
        <p14:creationId xmlns:p14="http://schemas.microsoft.com/office/powerpoint/2010/main" val="404021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5</a:t>
            </a:fld>
            <a:endParaRPr lang="en-US"/>
          </a:p>
        </p:txBody>
      </p:sp>
    </p:spTree>
    <p:extLst>
      <p:ext uri="{BB962C8B-B14F-4D97-AF65-F5344CB8AC3E}">
        <p14:creationId xmlns:p14="http://schemas.microsoft.com/office/powerpoint/2010/main" val="94144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6</a:t>
            </a:fld>
            <a:endParaRPr lang="en-US"/>
          </a:p>
        </p:txBody>
      </p:sp>
    </p:spTree>
    <p:extLst>
      <p:ext uri="{BB962C8B-B14F-4D97-AF65-F5344CB8AC3E}">
        <p14:creationId xmlns:p14="http://schemas.microsoft.com/office/powerpoint/2010/main" val="314031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D231D"/>
              </a:solidFill>
              <a:effectLst/>
              <a:latin typeface="Fira Sans" panose="020B0503050000020004" pitchFamily="34" charset="0"/>
            </a:endParaRPr>
          </a:p>
        </p:txBody>
      </p:sp>
      <p:sp>
        <p:nvSpPr>
          <p:cNvPr id="4" name="Slide Number Placeholder 3"/>
          <p:cNvSpPr>
            <a:spLocks noGrp="1"/>
          </p:cNvSpPr>
          <p:nvPr>
            <p:ph type="sldNum" sz="quarter" idx="5"/>
          </p:nvPr>
        </p:nvSpPr>
        <p:spPr/>
        <p:txBody>
          <a:bodyPr/>
          <a:lstStyle/>
          <a:p>
            <a:fld id="{42BD724B-83A1-4341-82C9-B03483A78CFB}" type="slidenum">
              <a:rPr lang="en-US" smtClean="0"/>
              <a:t>11</a:t>
            </a:fld>
            <a:endParaRPr lang="en-US"/>
          </a:p>
        </p:txBody>
      </p:sp>
    </p:spTree>
    <p:extLst>
      <p:ext uri="{BB962C8B-B14F-4D97-AF65-F5344CB8AC3E}">
        <p14:creationId xmlns:p14="http://schemas.microsoft.com/office/powerpoint/2010/main" val="396405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D231D"/>
              </a:solidFill>
              <a:effectLst/>
              <a:latin typeface="Fira Sans" panose="020B0503050000020004" pitchFamily="34" charset="0"/>
            </a:endParaRPr>
          </a:p>
        </p:txBody>
      </p:sp>
      <p:sp>
        <p:nvSpPr>
          <p:cNvPr id="4" name="Slide Number Placeholder 3"/>
          <p:cNvSpPr>
            <a:spLocks noGrp="1"/>
          </p:cNvSpPr>
          <p:nvPr>
            <p:ph type="sldNum" sz="quarter" idx="5"/>
          </p:nvPr>
        </p:nvSpPr>
        <p:spPr/>
        <p:txBody>
          <a:bodyPr/>
          <a:lstStyle/>
          <a:p>
            <a:fld id="{42BD724B-83A1-4341-82C9-B03483A78CFB}" type="slidenum">
              <a:rPr lang="en-US" smtClean="0"/>
              <a:t>12</a:t>
            </a:fld>
            <a:endParaRPr lang="en-US"/>
          </a:p>
        </p:txBody>
      </p:sp>
    </p:spTree>
    <p:extLst>
      <p:ext uri="{BB962C8B-B14F-4D97-AF65-F5344CB8AC3E}">
        <p14:creationId xmlns:p14="http://schemas.microsoft.com/office/powerpoint/2010/main" val="374251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D724B-83A1-4341-82C9-B03483A78CFB}" type="slidenum">
              <a:rPr lang="en-US" smtClean="0"/>
              <a:t>13</a:t>
            </a:fld>
            <a:endParaRPr lang="en-US"/>
          </a:p>
        </p:txBody>
      </p:sp>
    </p:spTree>
    <p:extLst>
      <p:ext uri="{BB962C8B-B14F-4D97-AF65-F5344CB8AC3E}">
        <p14:creationId xmlns:p14="http://schemas.microsoft.com/office/powerpoint/2010/main" val="50577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NR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1EA2-325B-4DBB-8077-24A9B1690215}"/>
              </a:ext>
            </a:extLst>
          </p:cNvPr>
          <p:cNvSpPr>
            <a:spLocks noGrp="1"/>
          </p:cNvSpPr>
          <p:nvPr>
            <p:ph type="title" hasCustomPrompt="1"/>
          </p:nvPr>
        </p:nvSpPr>
        <p:spPr>
          <a:xfrm>
            <a:off x="1247775" y="864395"/>
            <a:ext cx="15773400" cy="4279106"/>
          </a:xfrm>
        </p:spPr>
        <p:txBody>
          <a:bodyPr anchor="b"/>
          <a:lstStyle>
            <a:lvl1pPr algn="ctr">
              <a:defRPr sz="9000"/>
            </a:lvl1pPr>
          </a:lstStyle>
          <a:p>
            <a:r>
              <a:rPr lang="en-US" dirty="0"/>
              <a:t>TITLE GOES HERE</a:t>
            </a:r>
          </a:p>
        </p:txBody>
      </p:sp>
      <p:sp>
        <p:nvSpPr>
          <p:cNvPr id="3" name="Text Placeholder 2">
            <a:extLst>
              <a:ext uri="{FF2B5EF4-FFF2-40B4-BE49-F238E27FC236}">
                <a16:creationId xmlns:a16="http://schemas.microsoft.com/office/drawing/2014/main" id="{EA1F21CC-F729-4F9C-A11E-4944B0D250BF}"/>
              </a:ext>
            </a:extLst>
          </p:cNvPr>
          <p:cNvSpPr>
            <a:spLocks noGrp="1"/>
          </p:cNvSpPr>
          <p:nvPr>
            <p:ph type="body" idx="1" hasCustomPrompt="1"/>
          </p:nvPr>
        </p:nvSpPr>
        <p:spPr>
          <a:xfrm>
            <a:off x="1257300" y="5169695"/>
            <a:ext cx="15773400" cy="2250281"/>
          </a:xfrm>
        </p:spPr>
        <p:txBody>
          <a:bodyPr/>
          <a:lstStyle>
            <a:lvl1pPr marL="0" indent="0" algn="ctr">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Presenter Name &amp; Date</a:t>
            </a:r>
          </a:p>
        </p:txBody>
      </p:sp>
      <p:sp>
        <p:nvSpPr>
          <p:cNvPr id="7" name="Slide Number Placeholder 6">
            <a:extLst>
              <a:ext uri="{FF2B5EF4-FFF2-40B4-BE49-F238E27FC236}">
                <a16:creationId xmlns:a16="http://schemas.microsoft.com/office/drawing/2014/main" id="{DF53C58E-946A-48C2-A763-5875174C4C29}"/>
              </a:ext>
            </a:extLst>
          </p:cNvPr>
          <p:cNvSpPr>
            <a:spLocks noGrp="1"/>
          </p:cNvSpPr>
          <p:nvPr>
            <p:ph type="sldNum" sz="quarter" idx="10"/>
          </p:nvPr>
        </p:nvSpPr>
        <p:spPr>
          <a:xfrm>
            <a:off x="12915900" y="8707450"/>
            <a:ext cx="4114800" cy="547688"/>
          </a:xfrm>
          <a:prstGeom prst="rect">
            <a:avLst/>
          </a:prstGeom>
        </p:spPr>
        <p:txBody>
          <a:bodyPr/>
          <a:lstStyle/>
          <a:p>
            <a:r>
              <a:rPr lang="en-US" dirty="0"/>
              <a:t>ADD SLIDE NUMBER HERE</a:t>
            </a:r>
          </a:p>
        </p:txBody>
      </p:sp>
    </p:spTree>
    <p:extLst>
      <p:ext uri="{BB962C8B-B14F-4D97-AF65-F5344CB8AC3E}">
        <p14:creationId xmlns:p14="http://schemas.microsoft.com/office/powerpoint/2010/main" val="388233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NR Presentation Standard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92B0BD-B71E-4810-AA18-9A2B99194B40}"/>
              </a:ext>
            </a:extLst>
          </p:cNvPr>
          <p:cNvSpPr>
            <a:spLocks noGrp="1"/>
          </p:cNvSpPr>
          <p:nvPr>
            <p:ph type="sldNum" sz="quarter" idx="10"/>
          </p:nvPr>
        </p:nvSpPr>
        <p:spPr/>
        <p:txBody>
          <a:bodyPr/>
          <a:lstStyle/>
          <a:p>
            <a:r>
              <a:rPr lang="en-US"/>
              <a:t>SLIDE NUMBER HERE</a:t>
            </a:r>
            <a:endParaRPr lang="en-US" dirty="0"/>
          </a:p>
        </p:txBody>
      </p:sp>
      <p:sp>
        <p:nvSpPr>
          <p:cNvPr id="7" name="Title 6">
            <a:extLst>
              <a:ext uri="{FF2B5EF4-FFF2-40B4-BE49-F238E27FC236}">
                <a16:creationId xmlns:a16="http://schemas.microsoft.com/office/drawing/2014/main" id="{FB076FBC-8320-477A-9B2B-B6642E05F878}"/>
              </a:ext>
            </a:extLst>
          </p:cNvPr>
          <p:cNvSpPr>
            <a:spLocks noGrp="1"/>
          </p:cNvSpPr>
          <p:nvPr>
            <p:ph type="title" hasCustomPrompt="1"/>
          </p:nvPr>
        </p:nvSpPr>
        <p:spPr/>
        <p:txBody>
          <a:bodyPr/>
          <a:lstStyle>
            <a:lvl1pPr>
              <a:defRPr/>
            </a:lvl1pPr>
          </a:lstStyle>
          <a:p>
            <a:r>
              <a:rPr lang="en-US" dirty="0"/>
              <a:t>This Is Your Standard Slide</a:t>
            </a:r>
          </a:p>
        </p:txBody>
      </p:sp>
    </p:spTree>
    <p:extLst>
      <p:ext uri="{BB962C8B-B14F-4D97-AF65-F5344CB8AC3E}">
        <p14:creationId xmlns:p14="http://schemas.microsoft.com/office/powerpoint/2010/main" val="3979834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DNR Presentation 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6BFA19-3B80-41A5-A20A-A9AEFEDC8DF4}"/>
              </a:ext>
            </a:extLst>
          </p:cNvPr>
          <p:cNvSpPr>
            <a:spLocks noGrp="1"/>
          </p:cNvSpPr>
          <p:nvPr>
            <p:ph type="sldNum" sz="quarter" idx="10"/>
          </p:nvPr>
        </p:nvSpPr>
        <p:spPr/>
        <p:txBody>
          <a:bodyPr/>
          <a:lstStyle/>
          <a:p>
            <a:r>
              <a:rPr lang="en-US"/>
              <a:t>SLIDE NUMBER HERE</a:t>
            </a:r>
            <a:endParaRPr lang="en-US" dirty="0"/>
          </a:p>
        </p:txBody>
      </p:sp>
    </p:spTree>
    <p:extLst>
      <p:ext uri="{BB962C8B-B14F-4D97-AF65-F5344CB8AC3E}">
        <p14:creationId xmlns:p14="http://schemas.microsoft.com/office/powerpoint/2010/main" val="1697755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D05F3-84EB-40AC-B00E-940A99493E9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7" name="Title 6">
            <a:extLst>
              <a:ext uri="{FF2B5EF4-FFF2-40B4-BE49-F238E27FC236}">
                <a16:creationId xmlns:a16="http://schemas.microsoft.com/office/drawing/2014/main" id="{AFD0040C-2B1D-4DD2-8B36-A42710421564}"/>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462ACFC-8D1C-41E5-A22D-5F177553DAFE}"/>
              </a:ext>
            </a:extLst>
          </p:cNvPr>
          <p:cNvSpPr>
            <a:spLocks noGrp="1"/>
          </p:cNvSpPr>
          <p:nvPr>
            <p:ph type="sldNum" sz="quarter" idx="10"/>
          </p:nvPr>
        </p:nvSpPr>
        <p:spPr/>
        <p:txBody>
          <a:bodyPr/>
          <a:lstStyle/>
          <a:p>
            <a:r>
              <a:rPr lang="en-US"/>
              <a:t>SLIDE NUMBER HERE</a:t>
            </a:r>
            <a:endParaRPr lang="en-US" dirty="0"/>
          </a:p>
        </p:txBody>
      </p:sp>
    </p:spTree>
    <p:extLst>
      <p:ext uri="{BB962C8B-B14F-4D97-AF65-F5344CB8AC3E}">
        <p14:creationId xmlns:p14="http://schemas.microsoft.com/office/powerpoint/2010/main" val="184361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56CB-609B-488F-8C75-3124BF397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C018B-75CD-4755-A44C-8774406433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B924D9-B22E-47E0-B04B-A44D69A293AD}"/>
              </a:ext>
            </a:extLst>
          </p:cNvPr>
          <p:cNvSpPr>
            <a:spLocks noGrp="1"/>
          </p:cNvSpPr>
          <p:nvPr>
            <p:ph type="sldNum" sz="quarter" idx="10"/>
          </p:nvPr>
        </p:nvSpPr>
        <p:spPr/>
        <p:txBody>
          <a:bodyPr/>
          <a:lstStyle/>
          <a:p>
            <a:r>
              <a:rPr lang="en-US"/>
              <a:t>SLIDE NUMBER HERE</a:t>
            </a:r>
            <a:endParaRPr lang="en-US" dirty="0"/>
          </a:p>
        </p:txBody>
      </p:sp>
    </p:spTree>
    <p:extLst>
      <p:ext uri="{BB962C8B-B14F-4D97-AF65-F5344CB8AC3E}">
        <p14:creationId xmlns:p14="http://schemas.microsoft.com/office/powerpoint/2010/main" val="2350956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3380-BE81-4F03-9EC3-F449FFEB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82232-EB01-4765-AC52-82399E40764D}"/>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AC54C1-C1F4-4349-9890-8B0DF519409D}"/>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E0E6906F-81F3-4B68-973E-892D7377BD3A}"/>
              </a:ext>
            </a:extLst>
          </p:cNvPr>
          <p:cNvSpPr>
            <a:spLocks noGrp="1"/>
          </p:cNvSpPr>
          <p:nvPr>
            <p:ph type="sldNum" sz="quarter" idx="10"/>
          </p:nvPr>
        </p:nvSpPr>
        <p:spPr/>
        <p:txBody>
          <a:bodyPr/>
          <a:lstStyle/>
          <a:p>
            <a:r>
              <a:rPr lang="en-US"/>
              <a:t>SLIDE NUMBER HERE</a:t>
            </a:r>
            <a:endParaRPr lang="en-US" dirty="0"/>
          </a:p>
        </p:txBody>
      </p:sp>
    </p:spTree>
    <p:extLst>
      <p:ext uri="{BB962C8B-B14F-4D97-AF65-F5344CB8AC3E}">
        <p14:creationId xmlns:p14="http://schemas.microsoft.com/office/powerpoint/2010/main" val="45185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9F2E-7F66-42D4-B97B-CA640B908B6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DD702D-A2D8-49B2-B947-A4285D910984}"/>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4E3A86D-9943-4AC8-A2F6-99C38D5AFB6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81493E-7F05-4EAD-BFC8-9826C2F14C4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67058BB7-315F-4001-B425-C6033BB8EE5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80A6A309-65A5-4299-975A-4F82EE539067}"/>
              </a:ext>
            </a:extLst>
          </p:cNvPr>
          <p:cNvSpPr>
            <a:spLocks noGrp="1"/>
          </p:cNvSpPr>
          <p:nvPr>
            <p:ph type="sldNum" sz="quarter" idx="10"/>
          </p:nvPr>
        </p:nvSpPr>
        <p:spPr/>
        <p:txBody>
          <a:bodyPr/>
          <a:lstStyle/>
          <a:p>
            <a:r>
              <a:rPr lang="en-US"/>
              <a:t>SLIDE NUMBER HERE</a:t>
            </a:r>
            <a:endParaRPr lang="en-US" dirty="0"/>
          </a:p>
        </p:txBody>
      </p:sp>
    </p:spTree>
    <p:extLst>
      <p:ext uri="{BB962C8B-B14F-4D97-AF65-F5344CB8AC3E}">
        <p14:creationId xmlns:p14="http://schemas.microsoft.com/office/powerpoint/2010/main" val="144880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4792-2004-405D-840E-6321931358B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6374F9D-5EEE-4986-BAE4-F6D4222F673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0577C7-4848-42EE-9A48-6E71B49A0FB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8" name="Slide Number Placeholder 7">
            <a:extLst>
              <a:ext uri="{FF2B5EF4-FFF2-40B4-BE49-F238E27FC236}">
                <a16:creationId xmlns:a16="http://schemas.microsoft.com/office/drawing/2014/main" id="{B4EF97E1-FD24-4DB8-885F-50686E7F0603}"/>
              </a:ext>
            </a:extLst>
          </p:cNvPr>
          <p:cNvSpPr>
            <a:spLocks noGrp="1"/>
          </p:cNvSpPr>
          <p:nvPr>
            <p:ph type="sldNum" sz="quarter" idx="10"/>
          </p:nvPr>
        </p:nvSpPr>
        <p:spPr>
          <a:xfrm>
            <a:off x="12915900" y="8813183"/>
            <a:ext cx="4114800" cy="547688"/>
          </a:xfrm>
        </p:spPr>
        <p:txBody>
          <a:bodyPr/>
          <a:lstStyle/>
          <a:p>
            <a:r>
              <a:rPr lang="en-US"/>
              <a:t>SLIDE NUMBER HERE</a:t>
            </a:r>
            <a:endParaRPr lang="en-US" dirty="0"/>
          </a:p>
        </p:txBody>
      </p:sp>
    </p:spTree>
    <p:extLst>
      <p:ext uri="{BB962C8B-B14F-4D97-AF65-F5344CB8AC3E}">
        <p14:creationId xmlns:p14="http://schemas.microsoft.com/office/powerpoint/2010/main" val="304828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DA3F-D229-4E86-851E-02639E7C3CA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2E0D9D6-A120-478C-8AAE-094D06D0504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8A39B9A0-55A3-4CCB-AF4D-4EFC876C92D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8" name="Slide Number Placeholder 7">
            <a:extLst>
              <a:ext uri="{FF2B5EF4-FFF2-40B4-BE49-F238E27FC236}">
                <a16:creationId xmlns:a16="http://schemas.microsoft.com/office/drawing/2014/main" id="{81588DC7-9FC4-483B-B5C0-972CC587EA7B}"/>
              </a:ext>
            </a:extLst>
          </p:cNvPr>
          <p:cNvSpPr>
            <a:spLocks noGrp="1"/>
          </p:cNvSpPr>
          <p:nvPr>
            <p:ph type="sldNum" sz="quarter" idx="10"/>
          </p:nvPr>
        </p:nvSpPr>
        <p:spPr>
          <a:xfrm>
            <a:off x="12915900" y="8813183"/>
            <a:ext cx="4114800" cy="547688"/>
          </a:xfrm>
        </p:spPr>
        <p:txBody>
          <a:bodyPr/>
          <a:lstStyle/>
          <a:p>
            <a:r>
              <a:rPr lang="en-US"/>
              <a:t>SLIDE NUMBER HERE</a:t>
            </a:r>
            <a:endParaRPr lang="en-US" dirty="0"/>
          </a:p>
        </p:txBody>
      </p:sp>
    </p:spTree>
    <p:extLst>
      <p:ext uri="{BB962C8B-B14F-4D97-AF65-F5344CB8AC3E}">
        <p14:creationId xmlns:p14="http://schemas.microsoft.com/office/powerpoint/2010/main" val="3974286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NR Presentation Contact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68B8E2-745B-46DB-A4E0-5A551750D6D6}"/>
              </a:ext>
            </a:extLst>
          </p:cNvPr>
          <p:cNvSpPr>
            <a:spLocks noGrp="1"/>
          </p:cNvSpPr>
          <p:nvPr>
            <p:ph type="ctrTitle" hasCustomPrompt="1"/>
          </p:nvPr>
        </p:nvSpPr>
        <p:spPr>
          <a:xfrm>
            <a:off x="1007615" y="3671033"/>
            <a:ext cx="10311413" cy="1472468"/>
          </a:xfrm>
          <a:prstGeom prst="rect">
            <a:avLst/>
          </a:prstGeom>
        </p:spPr>
        <p:txBody>
          <a:bodyPr anchor="b">
            <a:normAutofit/>
          </a:bodyPr>
          <a:lstStyle>
            <a:lvl1pPr algn="ctr">
              <a:defRPr sz="5400">
                <a:latin typeface="+mj-lt"/>
              </a:defRPr>
            </a:lvl1pPr>
          </a:lstStyle>
          <a:p>
            <a:r>
              <a:rPr lang="en-US" dirty="0"/>
              <a:t>Your Contact Info Goes Here</a:t>
            </a:r>
          </a:p>
        </p:txBody>
      </p:sp>
      <p:sp>
        <p:nvSpPr>
          <p:cNvPr id="10" name="Subtitle 2">
            <a:extLst>
              <a:ext uri="{FF2B5EF4-FFF2-40B4-BE49-F238E27FC236}">
                <a16:creationId xmlns:a16="http://schemas.microsoft.com/office/drawing/2014/main" id="{8CF150EB-46FE-4FF1-A333-A116BD1AAF1C}"/>
              </a:ext>
            </a:extLst>
          </p:cNvPr>
          <p:cNvSpPr>
            <a:spLocks noGrp="1"/>
          </p:cNvSpPr>
          <p:nvPr>
            <p:ph type="subTitle" idx="1" hasCustomPrompt="1"/>
          </p:nvPr>
        </p:nvSpPr>
        <p:spPr>
          <a:xfrm>
            <a:off x="1007616" y="5403057"/>
            <a:ext cx="10311413" cy="2483643"/>
          </a:xfrm>
        </p:spPr>
        <p:txBody>
          <a:bodyPr/>
          <a:lstStyle>
            <a:lvl1pPr marL="0" indent="0" algn="ctr">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Email or Phone</a:t>
            </a:r>
          </a:p>
        </p:txBody>
      </p:sp>
    </p:spTree>
    <p:extLst>
      <p:ext uri="{BB962C8B-B14F-4D97-AF65-F5344CB8AC3E}">
        <p14:creationId xmlns:p14="http://schemas.microsoft.com/office/powerpoint/2010/main" val="74066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E8050E-63E5-4897-BD8F-4B0975BE2C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Placeholder 1">
            <a:extLst>
              <a:ext uri="{FF2B5EF4-FFF2-40B4-BE49-F238E27FC236}">
                <a16:creationId xmlns:a16="http://schemas.microsoft.com/office/drawing/2014/main" id="{405AFA84-4B43-4C93-ADDB-FBFEDBE858F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7DFC7E5-03AD-44E2-9A2F-BDB7865B6EE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3457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806D8C-E06F-40E0-BE36-9E39DAA9E04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Placeholder 1">
            <a:extLst>
              <a:ext uri="{FF2B5EF4-FFF2-40B4-BE49-F238E27FC236}">
                <a16:creationId xmlns:a16="http://schemas.microsoft.com/office/drawing/2014/main" id="{7FF61736-1D6F-4B09-8546-177F9784C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8117619-3A36-428E-B431-547054EB4A1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DDE757-7093-48AF-94D1-89B4DFC0CAD2}"/>
              </a:ext>
            </a:extLst>
          </p:cNvPr>
          <p:cNvSpPr>
            <a:spLocks noGrp="1"/>
          </p:cNvSpPr>
          <p:nvPr>
            <p:ph type="sldNum" sz="quarter" idx="4"/>
          </p:nvPr>
        </p:nvSpPr>
        <p:spPr>
          <a:xfrm>
            <a:off x="12915900" y="872589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r>
              <a:rPr lang="en-US" dirty="0"/>
              <a:t>SLIDE NUMBER HERE</a:t>
            </a:r>
          </a:p>
        </p:txBody>
      </p:sp>
    </p:spTree>
    <p:extLst>
      <p:ext uri="{BB962C8B-B14F-4D97-AF65-F5344CB8AC3E}">
        <p14:creationId xmlns:p14="http://schemas.microsoft.com/office/powerpoint/2010/main" val="30162753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87A55B6A-E37E-4464-93DD-3A5B922E2D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
        <p:nvSpPr>
          <p:cNvPr id="3" name="Text Placeholder 2">
            <a:extLst>
              <a:ext uri="{FF2B5EF4-FFF2-40B4-BE49-F238E27FC236}">
                <a16:creationId xmlns:a16="http://schemas.microsoft.com/office/drawing/2014/main" id="{D94A8849-F761-4539-8467-88449C58C345}"/>
              </a:ext>
            </a:extLst>
          </p:cNvPr>
          <p:cNvSpPr>
            <a:spLocks noGrp="1"/>
          </p:cNvSpPr>
          <p:nvPr>
            <p:ph type="body" idx="1"/>
          </p:nvPr>
        </p:nvSpPr>
        <p:spPr>
          <a:xfrm>
            <a:off x="1034935" y="4346951"/>
            <a:ext cx="10324409" cy="3296603"/>
          </a:xfrm>
          <a:prstGeom prst="rect">
            <a:avLst/>
          </a:prstGeom>
        </p:spPr>
        <p:txBody>
          <a:bodyPr vert="horz" lIns="91440" tIns="45720" rIns="91440" bIns="45720" rtlCol="0">
            <a:normAutofit/>
          </a:bodyPr>
          <a:lstStyle/>
          <a:p>
            <a:pPr lvl="0"/>
            <a:r>
              <a:rPr lang="en-US" dirty="0"/>
              <a:t>YOUR NAME HERE</a:t>
            </a:r>
          </a:p>
          <a:p>
            <a:r>
              <a:rPr lang="en-US" dirty="0"/>
              <a:t>YOUR TITLE HERE</a:t>
            </a:r>
          </a:p>
          <a:p>
            <a:r>
              <a:rPr lang="en-US" dirty="0"/>
              <a:t>PHONE: 608-XXX-XXXX</a:t>
            </a:r>
          </a:p>
          <a:p>
            <a:r>
              <a:rPr lang="en-US" dirty="0"/>
              <a:t>EMAIL: avery.smartperson@Wisconsin.gov</a:t>
            </a:r>
          </a:p>
          <a:p>
            <a:pPr lvl="0"/>
            <a:endParaRPr lang="en-US" dirty="0"/>
          </a:p>
        </p:txBody>
      </p:sp>
    </p:spTree>
    <p:extLst>
      <p:ext uri="{BB962C8B-B14F-4D97-AF65-F5344CB8AC3E}">
        <p14:creationId xmlns:p14="http://schemas.microsoft.com/office/powerpoint/2010/main" val="1339409146"/>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0" indent="0" algn="ctr" defTabSz="1371600" rtl="0" eaLnBrk="1" latinLnBrk="0" hangingPunct="1">
        <a:lnSpc>
          <a:spcPct val="90000"/>
        </a:lnSpc>
        <a:spcBef>
          <a:spcPts val="1500"/>
        </a:spcBef>
        <a:buFont typeface="Arial" panose="020B0604020202020204" pitchFamily="34" charset="0"/>
        <a:buNone/>
        <a:defRPr sz="4200" b="1" kern="1200">
          <a:solidFill>
            <a:schemeClr val="bg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nr.wisconsin.gov/topic/SurfaceWater/SSAPlanning.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DNRMixedPOWTSReview@wisconsin.gov"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mailto:Jason.Knutson@wisconsin.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dnr.wisconsin.gov/topic/Wastewater/GeneralPermits.html"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mailto:Laura.RodriguezAlvarez@wisconsin.gov"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docs.legis.wisconsin.gov/document/administrativecode/NR%20214.16"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294944"/>
            <a:ext cx="16230600" cy="6075932"/>
          </a:xfrm>
          <a:prstGeom prst="rect">
            <a:avLst/>
          </a:prstGeom>
          <a:solidFill>
            <a:srgbClr val="0076A5">
              <a:alpha val="49803"/>
            </a:srgbClr>
          </a:solidFill>
        </p:spPr>
      </p:sp>
      <p:sp>
        <p:nvSpPr>
          <p:cNvPr id="3" name="AutoShape 3"/>
          <p:cNvSpPr/>
          <p:nvPr/>
        </p:nvSpPr>
        <p:spPr>
          <a:xfrm>
            <a:off x="1584850" y="2569988"/>
            <a:ext cx="15118298" cy="5539365"/>
          </a:xfrm>
          <a:prstGeom prst="rect">
            <a:avLst/>
          </a:prstGeom>
          <a:solidFill>
            <a:srgbClr val="FFFFFF"/>
          </a:solidFill>
        </p:spPr>
      </p:sp>
      <p:pic>
        <p:nvPicPr>
          <p:cNvPr id="4" name="Picture 4"/>
          <p:cNvPicPr>
            <a:picLocks noChangeAspect="1"/>
          </p:cNvPicPr>
          <p:nvPr/>
        </p:nvPicPr>
        <p:blipFill>
          <a:blip r:embed="rId3"/>
          <a:srcRect/>
          <a:stretch>
            <a:fillRect/>
          </a:stretch>
        </p:blipFill>
        <p:spPr>
          <a:xfrm>
            <a:off x="7989539" y="6575808"/>
            <a:ext cx="2022281" cy="1530614"/>
          </a:xfrm>
          <a:prstGeom prst="rect">
            <a:avLst/>
          </a:prstGeom>
        </p:spPr>
      </p:pic>
      <p:sp>
        <p:nvSpPr>
          <p:cNvPr id="5" name="TextBox 5"/>
          <p:cNvSpPr txBox="1"/>
          <p:nvPr/>
        </p:nvSpPr>
        <p:spPr>
          <a:xfrm>
            <a:off x="4931135" y="3403287"/>
            <a:ext cx="8425729" cy="456407"/>
          </a:xfrm>
          <a:prstGeom prst="rect">
            <a:avLst/>
          </a:prstGeom>
        </p:spPr>
        <p:txBody>
          <a:bodyPr lIns="0" tIns="0" rIns="0" bIns="0" rtlCol="0" anchor="t">
            <a:spAutoFit/>
          </a:bodyPr>
          <a:lstStyle/>
          <a:p>
            <a:pPr algn="l">
              <a:lnSpc>
                <a:spcPts val="3919"/>
              </a:lnSpc>
            </a:pPr>
            <a:r>
              <a:rPr lang="en-US" sz="2800" dirty="0">
                <a:solidFill>
                  <a:srgbClr val="0076A5"/>
                </a:solidFill>
                <a:latin typeface="Ebrima" panose="02000000000000000000" pitchFamily="2" charset="0"/>
                <a:ea typeface="Ebrima" panose="02000000000000000000" pitchFamily="2" charset="0"/>
                <a:cs typeface="Ebrima" panose="02000000000000000000" pitchFamily="2" charset="0"/>
              </a:rPr>
              <a:t>WISCONSIN DEPARTMENT OF NATURAL RESOURCES</a:t>
            </a:r>
          </a:p>
        </p:txBody>
      </p:sp>
      <p:sp>
        <p:nvSpPr>
          <p:cNvPr id="6" name="TextBox 6"/>
          <p:cNvSpPr txBox="1"/>
          <p:nvPr/>
        </p:nvSpPr>
        <p:spPr>
          <a:xfrm>
            <a:off x="1943099" y="3862508"/>
            <a:ext cx="14401800" cy="1280992"/>
          </a:xfrm>
          <a:prstGeom prst="rect">
            <a:avLst/>
          </a:prstGeom>
        </p:spPr>
        <p:txBody>
          <a:bodyPr wrap="square" lIns="0" tIns="0" rIns="0" bIns="0" rtlCol="0" anchor="t">
            <a:spAutoFit/>
          </a:bodyPr>
          <a:lstStyle/>
          <a:p>
            <a:pPr algn="ctr">
              <a:lnSpc>
                <a:spcPts val="10800"/>
              </a:lnSpc>
            </a:pPr>
            <a:r>
              <a:rPr lang="en-US" sz="7200" dirty="0">
                <a:solidFill>
                  <a:srgbClr val="003349"/>
                </a:solidFill>
                <a:latin typeface="Anton"/>
              </a:rPr>
              <a:t>POWTS OVERVIEW</a:t>
            </a:r>
          </a:p>
        </p:txBody>
      </p:sp>
      <p:sp>
        <p:nvSpPr>
          <p:cNvPr id="7" name="TextBox 7"/>
          <p:cNvSpPr txBox="1"/>
          <p:nvPr/>
        </p:nvSpPr>
        <p:spPr>
          <a:xfrm>
            <a:off x="5080585" y="5140067"/>
            <a:ext cx="7848600" cy="641586"/>
          </a:xfrm>
          <a:prstGeom prst="rect">
            <a:avLst/>
          </a:prstGeom>
        </p:spPr>
        <p:txBody>
          <a:bodyPr wrap="square" lIns="0" tIns="0" rIns="0" bIns="0" rtlCol="0" anchor="t">
            <a:spAutoFit/>
          </a:bodyPr>
          <a:lstStyle/>
          <a:p>
            <a:pPr algn="ctr">
              <a:lnSpc>
                <a:spcPts val="2600"/>
              </a:lnSpc>
            </a:pPr>
            <a:r>
              <a:rPr lang="en-US" sz="2000" spc="100" dirty="0">
                <a:solidFill>
                  <a:srgbClr val="0076A5"/>
                </a:solidFill>
                <a:latin typeface="Ebrima" panose="02000000000000000000" pitchFamily="2" charset="0"/>
                <a:ea typeface="Ebrima" panose="02000000000000000000" pitchFamily="2" charset="0"/>
                <a:cs typeface="Ebrima" panose="02000000000000000000" pitchFamily="2" charset="0"/>
              </a:rPr>
              <a:t>Monica Begley &amp; Laura Rodriguez Alvarez  </a:t>
            </a:r>
          </a:p>
          <a:p>
            <a:pPr algn="ctr">
              <a:lnSpc>
                <a:spcPts val="2600"/>
              </a:lnSpc>
            </a:pPr>
            <a:r>
              <a:rPr lang="en-US" sz="2000" spc="100" dirty="0">
                <a:solidFill>
                  <a:srgbClr val="0076A5"/>
                </a:solidFill>
                <a:latin typeface="Ebrima" panose="02000000000000000000" pitchFamily="2" charset="0"/>
                <a:ea typeface="Ebrima" panose="02000000000000000000" pitchFamily="2" charset="0"/>
                <a:cs typeface="Ebrima" panose="02000000000000000000" pitchFamily="2" charset="0"/>
              </a:rPr>
              <a:t>Water Quality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a:solidFill>
                  <a:srgbClr val="FFFFFF"/>
                </a:solidFill>
                <a:latin typeface="Poppins Bold"/>
              </a:rPr>
              <a:t>WISCONSIN DEPARTMENT OF NATURAL RESOURCES | DNR.WI.GOV</a:t>
            </a:r>
            <a:endParaRPr lang="en-US" sz="2700" spc="81" dirty="0">
              <a:solidFill>
                <a:srgbClr val="FFFFFF"/>
              </a:solidFill>
              <a:latin typeface="Poppins Bold"/>
            </a:endParaRPr>
          </a:p>
        </p:txBody>
      </p:sp>
      <p:sp>
        <p:nvSpPr>
          <p:cNvPr id="6" name="TextBox 5">
            <a:extLst>
              <a:ext uri="{FF2B5EF4-FFF2-40B4-BE49-F238E27FC236}">
                <a16:creationId xmlns:a16="http://schemas.microsoft.com/office/drawing/2014/main" id="{7465ED1B-605A-4F19-91F7-3844FC76774B}"/>
              </a:ext>
            </a:extLst>
          </p:cNvPr>
          <p:cNvSpPr txBox="1"/>
          <p:nvPr/>
        </p:nvSpPr>
        <p:spPr>
          <a:xfrm>
            <a:off x="990600" y="1333500"/>
            <a:ext cx="16611600" cy="5201424"/>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7500" dirty="0">
                <a:solidFill>
                  <a:schemeClr val="tx2">
                    <a:lumMod val="75000"/>
                  </a:schemeClr>
                </a:solidFill>
                <a:latin typeface="Anton" pitchFamily="2" charset="0"/>
              </a:rPr>
              <a:t>Plan Review </a:t>
            </a:r>
          </a:p>
          <a:p>
            <a:pPr marL="68263" indent="0" eaLnBrk="1" hangingPunct="1">
              <a:buFont typeface="Wingdings" panose="05000000000000000000" pitchFamily="2" charset="2"/>
              <a:buNone/>
              <a:defRPr/>
            </a:pPr>
            <a:r>
              <a:rPr lang="en-US" altLang="en-US" sz="7500" dirty="0">
                <a:solidFill>
                  <a:schemeClr val="tx2">
                    <a:lumMod val="75000"/>
                  </a:schemeClr>
                </a:solidFill>
                <a:latin typeface="Anton" pitchFamily="2" charset="0"/>
              </a:rPr>
              <a:t>Requirements</a:t>
            </a:r>
          </a:p>
          <a:p>
            <a:pPr marL="68263">
              <a:defRPr/>
            </a:pPr>
            <a:r>
              <a:rPr lang="en-US" sz="3200" dirty="0">
                <a:latin typeface="Fira Sans "/>
              </a:rPr>
              <a:t> </a:t>
            </a:r>
          </a:p>
          <a:p>
            <a:pPr marL="68263" indent="0" eaLnBrk="1" hangingPunct="1">
              <a:buFont typeface="Wingdings" panose="05000000000000000000" pitchFamily="2" charset="2"/>
              <a:buNone/>
              <a:defRPr/>
            </a:pPr>
            <a:endParaRPr lang="en-US" altLang="en-US" sz="7500" dirty="0">
              <a:solidFill>
                <a:schemeClr val="tx2">
                  <a:lumMod val="75000"/>
                </a:schemeClr>
              </a:solidFill>
              <a:latin typeface="Anton" pitchFamily="2" charset="0"/>
            </a:endParaRPr>
          </a:p>
          <a:p>
            <a:pPr marL="68263" indent="0" eaLnBrk="1" hangingPunct="1">
              <a:buFont typeface="Wingdings" panose="05000000000000000000" pitchFamily="2" charset="2"/>
              <a:buNone/>
              <a:defRPr/>
            </a:pPr>
            <a:endParaRPr lang="en-US" altLang="en-US" sz="7500" dirty="0">
              <a:solidFill>
                <a:schemeClr val="tx2">
                  <a:lumMod val="75000"/>
                </a:schemeClr>
              </a:solidFill>
              <a:latin typeface="Anton" pitchFamily="2" charset="0"/>
            </a:endParaRPr>
          </a:p>
        </p:txBody>
      </p:sp>
      <p:pic>
        <p:nvPicPr>
          <p:cNvPr id="2050" name="Picture 2" descr="TAS Plan Review &amp; Inspection Services | Accessible Texas">
            <a:extLst>
              <a:ext uri="{FF2B5EF4-FFF2-40B4-BE49-F238E27FC236}">
                <a16:creationId xmlns:a16="http://schemas.microsoft.com/office/drawing/2014/main" id="{D6347681-8CC3-4757-B690-6A68A36E2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342900"/>
            <a:ext cx="8553450" cy="855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09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6" name="TextBox 5">
            <a:extLst>
              <a:ext uri="{FF2B5EF4-FFF2-40B4-BE49-F238E27FC236}">
                <a16:creationId xmlns:a16="http://schemas.microsoft.com/office/drawing/2014/main" id="{7465ED1B-605A-4F19-91F7-3844FC76774B}"/>
              </a:ext>
            </a:extLst>
          </p:cNvPr>
          <p:cNvSpPr txBox="1"/>
          <p:nvPr/>
        </p:nvSpPr>
        <p:spPr>
          <a:xfrm>
            <a:off x="266700" y="571500"/>
            <a:ext cx="17754600" cy="10542373"/>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6600" dirty="0">
                <a:solidFill>
                  <a:schemeClr val="tx2">
                    <a:lumMod val="75000"/>
                  </a:schemeClr>
                </a:solidFill>
                <a:latin typeface="Anton" pitchFamily="2" charset="0"/>
              </a:rPr>
              <a:t>What Should a Submittal Have (domestic only)?</a:t>
            </a:r>
            <a:endParaRPr lang="en-US" altLang="en-US" sz="6600" dirty="0">
              <a:latin typeface="Fira Sans Light" panose="020B0403050000020004" pitchFamily="34" charset="0"/>
            </a:endParaRPr>
          </a:p>
          <a:p>
            <a:pPr marL="914400" lvl="1" indent="-457200" eaLnBrk="1" hangingPunct="1">
              <a:lnSpc>
                <a:spcPct val="150000"/>
              </a:lnSpc>
              <a:buFont typeface="Arial" panose="020B0604020202020204" pitchFamily="34" charset="0"/>
              <a:buChar char="•"/>
              <a:defRPr/>
            </a:pPr>
            <a:r>
              <a:rPr lang="en-US" altLang="en-US" sz="3200" dirty="0">
                <a:latin typeface="Ebrima" panose="02000000000000000000" pitchFamily="2" charset="0"/>
                <a:ea typeface="Ebrima" panose="02000000000000000000" pitchFamily="2" charset="0"/>
                <a:cs typeface="Ebrima" panose="02000000000000000000" pitchFamily="2" charset="0"/>
              </a:rPr>
              <a:t>Facility Ownership and Management</a:t>
            </a:r>
          </a:p>
          <a:p>
            <a:pPr marL="914400" lvl="1" indent="-457200" eaLnBrk="1" hangingPunct="1">
              <a:lnSpc>
                <a:spcPct val="150000"/>
              </a:lnSpc>
              <a:buFont typeface="Arial" panose="020B0604020202020204" pitchFamily="34" charset="0"/>
              <a:buChar char="•"/>
              <a:defRPr/>
            </a:pP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Site Information</a:t>
            </a:r>
          </a:p>
          <a:p>
            <a:pPr marL="914400" lvl="1" indent="-457200" eaLnBrk="1" hangingPunct="1">
              <a:lnSpc>
                <a:spcPct val="150000"/>
              </a:lnSpc>
              <a:buFont typeface="Arial" panose="020B0604020202020204" pitchFamily="34" charset="0"/>
              <a:buChar char="•"/>
              <a:defRPr/>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Location and Design of Infiltration System</a:t>
            </a:r>
          </a:p>
          <a:p>
            <a:pPr marL="914400" lvl="1" indent="-457200" eaLnBrk="1" hangingPunct="1">
              <a:lnSpc>
                <a:spcPct val="150000"/>
              </a:lnSpc>
              <a:buFont typeface="Arial" panose="020B0604020202020204" pitchFamily="34" charset="0"/>
              <a:buChar char="•"/>
              <a:defRPr/>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Treatment System Design</a:t>
            </a:r>
            <a:r>
              <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rPr>
              <a:t> </a:t>
            </a:r>
          </a:p>
          <a:p>
            <a:pPr marL="1371600" lvl="2" indent="-457200">
              <a:lnSpc>
                <a:spcPct val="150000"/>
              </a:lnSpc>
              <a:buFont typeface="Arial" panose="020B0604020202020204" pitchFamily="34" charset="0"/>
              <a:buChar char="•"/>
              <a:defRPr/>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Demonstration of nitrogen compliance with NR 140 groundwater standards</a:t>
            </a:r>
          </a:p>
          <a:p>
            <a:pPr marL="1371600" lvl="2" indent="-457200">
              <a:lnSpc>
                <a:spcPct val="150000"/>
              </a:lnSpc>
              <a:buFont typeface="Arial" panose="020B0604020202020204" pitchFamily="34" charset="0"/>
              <a:buChar char="•"/>
              <a:defRPr/>
            </a:pP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Demonstration of BOD and fecal coliform compliance with NR 140 groundwater standards</a:t>
            </a:r>
          </a:p>
          <a:p>
            <a:pPr marL="1371600" lvl="2" indent="-457200">
              <a:lnSpc>
                <a:spcPct val="150000"/>
              </a:lnSpc>
              <a:buFont typeface="Arial" panose="020B0604020202020204" pitchFamily="34" charset="0"/>
              <a:buChar char="•"/>
              <a:defRPr/>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Demonstration of Chloride compliance with NR 140 </a:t>
            </a: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g</a:t>
            </a: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roundwater standards</a:t>
            </a:r>
            <a:endPar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endParaRPr>
          </a:p>
          <a:p>
            <a:pPr marL="914400" lvl="1" indent="-457200" eaLnBrk="1" hangingPunct="1">
              <a:lnSpc>
                <a:spcPct val="150000"/>
              </a:lnSpc>
              <a:buFont typeface="Arial" panose="020B0604020202020204" pitchFamily="34" charset="0"/>
              <a:buChar char="•"/>
              <a:defRPr/>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Conformance with </a:t>
            </a: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hlinkClick r:id="rId3"/>
              </a:rPr>
              <a:t>Area</a:t>
            </a: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hlinkClick r:id="rId3"/>
              </a:rPr>
              <a:t>-Wide Water Quality Management Plan </a:t>
            </a: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(if applicable) </a:t>
            </a:r>
          </a:p>
          <a:p>
            <a:pPr marL="914400" lvl="1" indent="-457200" eaLnBrk="1" hangingPunct="1">
              <a:lnSpc>
                <a:spcPct val="150000"/>
              </a:lnSpc>
              <a:buFont typeface="Arial" panose="020B0604020202020204" pitchFamily="34" charset="0"/>
              <a:buChar char="•"/>
              <a:defRPr/>
            </a:pP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Environmental Assessment</a:t>
            </a:r>
          </a:p>
          <a:p>
            <a:pPr lvl="1" algn="ctr" eaLnBrk="1" hangingPunct="1">
              <a:lnSpc>
                <a:spcPct val="150000"/>
              </a:lnSpc>
              <a:defRPr/>
            </a:pPr>
            <a:r>
              <a:rPr lang="en-US" sz="2800" dirty="0">
                <a:solidFill>
                  <a:srgbClr val="1D231D"/>
                </a:solidFill>
                <a:effectLst/>
                <a:latin typeface="Ebrima" panose="02000000000000000000" pitchFamily="2" charset="0"/>
                <a:ea typeface="Ebrima" panose="02000000000000000000" pitchFamily="2" charset="0"/>
                <a:cs typeface="Ebrima" panose="02000000000000000000" pitchFamily="2" charset="0"/>
              </a:rPr>
              <a:t>*Make vertical </a:t>
            </a:r>
            <a:r>
              <a:rPr lang="en-US" sz="2800" dirty="0">
                <a:solidFill>
                  <a:srgbClr val="1D231D"/>
                </a:solidFill>
                <a:latin typeface="Ebrima" panose="02000000000000000000" pitchFamily="2" charset="0"/>
                <a:ea typeface="Ebrima" panose="02000000000000000000" pitchFamily="2" charset="0"/>
                <a:cs typeface="Ebrima" panose="02000000000000000000" pitchFamily="2" charset="0"/>
              </a:rPr>
              <a:t>distance to bedrock and distance to nearest well explicit in drawings and narrative.*</a:t>
            </a:r>
            <a:endParaRPr lang="en-US" altLang="en-US" sz="2800" dirty="0">
              <a:latin typeface="Ebrima" panose="02000000000000000000" pitchFamily="2" charset="0"/>
              <a:ea typeface="Ebrima" panose="02000000000000000000" pitchFamily="2" charset="0"/>
              <a:cs typeface="Ebrima" panose="02000000000000000000" pitchFamily="2" charset="0"/>
            </a:endParaRPr>
          </a:p>
          <a:p>
            <a:pPr marL="914400" lvl="1" indent="-457200" eaLnBrk="1" hangingPunct="1">
              <a:lnSpc>
                <a:spcPct val="150000"/>
              </a:lnSpc>
              <a:buFont typeface="Arial" panose="020B0604020202020204" pitchFamily="34" charset="0"/>
              <a:buChar char="•"/>
              <a:defRPr/>
            </a:pPr>
            <a:endParaRPr lang="en-US" altLang="en-US" sz="3200" dirty="0">
              <a:latin typeface="Ebrima" panose="02000000000000000000" pitchFamily="2" charset="0"/>
              <a:ea typeface="Ebrima" panose="02000000000000000000" pitchFamily="2" charset="0"/>
              <a:cs typeface="Ebrima" panose="02000000000000000000" pitchFamily="2" charset="0"/>
            </a:endParaRPr>
          </a:p>
          <a:p>
            <a:pPr marL="914400" lvl="1" indent="-457200" eaLnBrk="1" hangingPunct="1">
              <a:lnSpc>
                <a:spcPct val="150000"/>
              </a:lnSpc>
              <a:buFont typeface="Arial" panose="020B0604020202020204" pitchFamily="34" charset="0"/>
              <a:buChar char="•"/>
              <a:defRPr/>
            </a:pPr>
            <a:endParaRPr lang="en-US" altLang="en-US" sz="3200" dirty="0">
              <a:latin typeface="Ebrima" panose="02000000000000000000" pitchFamily="2" charset="0"/>
              <a:ea typeface="Ebrima" panose="02000000000000000000" pitchFamily="2" charset="0"/>
              <a:cs typeface="Ebrima" panose="02000000000000000000" pitchFamily="2" charset="0"/>
            </a:endParaRPr>
          </a:p>
          <a:p>
            <a:pPr marL="914400" lvl="1" indent="-457200" eaLnBrk="1" hangingPunct="1">
              <a:lnSpc>
                <a:spcPct val="150000"/>
              </a:lnSpc>
              <a:buFont typeface="Arial" panose="020B0604020202020204" pitchFamily="34" charset="0"/>
              <a:buChar char="•"/>
              <a:defRPr/>
            </a:pPr>
            <a:endParaRPr lang="en-US" altLang="en-US" sz="3200" dirty="0">
              <a:latin typeface="Fira Sans Light" panose="020B0403050000020004" pitchFamily="34" charset="0"/>
            </a:endParaRPr>
          </a:p>
        </p:txBody>
      </p:sp>
    </p:spTree>
    <p:extLst>
      <p:ext uri="{BB962C8B-B14F-4D97-AF65-F5344CB8AC3E}">
        <p14:creationId xmlns:p14="http://schemas.microsoft.com/office/powerpoint/2010/main" val="254246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6" name="TextBox 5">
            <a:extLst>
              <a:ext uri="{FF2B5EF4-FFF2-40B4-BE49-F238E27FC236}">
                <a16:creationId xmlns:a16="http://schemas.microsoft.com/office/drawing/2014/main" id="{7465ED1B-605A-4F19-91F7-3844FC76774B}"/>
              </a:ext>
            </a:extLst>
          </p:cNvPr>
          <p:cNvSpPr txBox="1"/>
          <p:nvPr/>
        </p:nvSpPr>
        <p:spPr>
          <a:xfrm>
            <a:off x="228600" y="571500"/>
            <a:ext cx="17830800" cy="10344370"/>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6600" dirty="0">
                <a:solidFill>
                  <a:schemeClr val="tx2">
                    <a:lumMod val="75000"/>
                  </a:schemeClr>
                </a:solidFill>
                <a:latin typeface="Anton" pitchFamily="2" charset="0"/>
              </a:rPr>
              <a:t>What Should a Submittal Have (mixed/industrial)?</a:t>
            </a:r>
            <a:endParaRPr lang="en-US" altLang="en-US" sz="6600" dirty="0">
              <a:latin typeface="Fira Sans Light" panose="020B04030500000200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800" dirty="0">
                <a:solidFill>
                  <a:srgbClr val="1D231D"/>
                </a:solidFill>
                <a:effectLst/>
                <a:latin typeface="Ebrima" panose="02000000000000000000" pitchFamily="2" charset="0"/>
                <a:ea typeface="Ebrima" panose="02000000000000000000" pitchFamily="2" charset="0"/>
                <a:cs typeface="Ebrima" panose="02000000000000000000" pitchFamily="2" charset="0"/>
              </a:rPr>
              <a:t>Contact information of the owner and treatment system designer.</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800" dirty="0">
                <a:solidFill>
                  <a:srgbClr val="1D231D"/>
                </a:solidFill>
                <a:effectLst/>
                <a:latin typeface="Ebrima" panose="02000000000000000000" pitchFamily="2" charset="0"/>
                <a:ea typeface="Ebrima" panose="02000000000000000000" pitchFamily="2" charset="0"/>
                <a:cs typeface="Ebrima" panose="02000000000000000000" pitchFamily="2" charset="0"/>
              </a:rPr>
              <a:t>Address or legal description of the treatment system location.</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800" dirty="0">
                <a:solidFill>
                  <a:srgbClr val="1D231D"/>
                </a:solidFill>
                <a:effectLst/>
                <a:latin typeface="Ebrima" panose="02000000000000000000" pitchFamily="2" charset="0"/>
                <a:ea typeface="Ebrima" panose="02000000000000000000" pitchFamily="2" charset="0"/>
                <a:cs typeface="Ebrima" panose="02000000000000000000" pitchFamily="2" charset="0"/>
              </a:rPr>
              <a:t>General description of the overall site (if available, include a photocopy of a map showing the general project location and a site plan sketch or drawing showing pertinent features); indicate the approximate available horizontal setback distances of the treatment/subsurface discharge system from nearby buildings, property boundaries, water supply wells and any nearby resource features such as wetlands, floodplains, surface waters, etc.</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800" dirty="0">
                <a:solidFill>
                  <a:srgbClr val="1D231D"/>
                </a:solidFill>
                <a:effectLst/>
                <a:latin typeface="Ebrima" panose="02000000000000000000" pitchFamily="2" charset="0"/>
                <a:ea typeface="Ebrima" panose="02000000000000000000" pitchFamily="2" charset="0"/>
                <a:cs typeface="Ebrima" panose="02000000000000000000" pitchFamily="2" charset="0"/>
              </a:rPr>
              <a:t>Description of the type of activities that will produce the mixed wastewater, the general nature/characteristics of the contributing wastewater streams and approximate design flow rates.</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800" dirty="0">
                <a:solidFill>
                  <a:srgbClr val="1D231D"/>
                </a:solidFill>
                <a:effectLst/>
                <a:latin typeface="Ebrima" panose="02000000000000000000" pitchFamily="2" charset="0"/>
                <a:ea typeface="Ebrima" panose="02000000000000000000" pitchFamily="2" charset="0"/>
                <a:cs typeface="Ebrima" panose="02000000000000000000" pitchFamily="2" charset="0"/>
              </a:rPr>
              <a:t>Description of the treatment system and subsurface discharge system along with any proposed supplemental preliminary treatment units.</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800" dirty="0">
                <a:solidFill>
                  <a:srgbClr val="1D231D"/>
                </a:solidFill>
                <a:effectLst/>
                <a:latin typeface="Ebrima" panose="02000000000000000000" pitchFamily="2" charset="0"/>
                <a:ea typeface="Ebrima" panose="02000000000000000000" pitchFamily="2" charset="0"/>
                <a:cs typeface="Ebrima" panose="02000000000000000000" pitchFamily="2" charset="0"/>
              </a:rPr>
              <a:t>Description of any solid residuals generated by the industrial wastewater flow sources and how these materials will be collected/disposed.</a:t>
            </a:r>
          </a:p>
          <a:p>
            <a:pPr marR="0" lvl="0" algn="ctr">
              <a:lnSpc>
                <a:spcPct val="115000"/>
              </a:lnSpc>
              <a:spcBef>
                <a:spcPts val="0"/>
              </a:spcBef>
              <a:spcAft>
                <a:spcPts val="1000"/>
              </a:spcAft>
              <a:buSzPts val="1000"/>
              <a:tabLst>
                <a:tab pos="457200" algn="l"/>
              </a:tabLst>
            </a:pPr>
            <a:r>
              <a:rPr lang="en-US" sz="2800" dirty="0">
                <a:solidFill>
                  <a:srgbClr val="1D231D"/>
                </a:solidFill>
                <a:effectLst/>
                <a:latin typeface="Ebrima" panose="02000000000000000000" pitchFamily="2" charset="0"/>
                <a:ea typeface="Ebrima" panose="02000000000000000000" pitchFamily="2" charset="0"/>
                <a:cs typeface="Ebrima" panose="02000000000000000000" pitchFamily="2" charset="0"/>
              </a:rPr>
              <a:t>*Make vertical </a:t>
            </a:r>
            <a:r>
              <a:rPr lang="en-US" sz="2800" dirty="0">
                <a:solidFill>
                  <a:srgbClr val="1D231D"/>
                </a:solidFill>
                <a:latin typeface="Ebrima" panose="02000000000000000000" pitchFamily="2" charset="0"/>
                <a:ea typeface="Ebrima" panose="02000000000000000000" pitchFamily="2" charset="0"/>
                <a:cs typeface="Ebrima" panose="02000000000000000000" pitchFamily="2" charset="0"/>
              </a:rPr>
              <a:t>distance to bedrock and distance to nearest well explicit in drawings and narrative.*</a:t>
            </a:r>
            <a:endParaRPr lang="en-US" altLang="en-US" sz="2800" dirty="0">
              <a:latin typeface="Ebrima" panose="02000000000000000000" pitchFamily="2" charset="0"/>
              <a:ea typeface="Ebrima" panose="02000000000000000000" pitchFamily="2" charset="0"/>
              <a:cs typeface="Ebrima" panose="02000000000000000000" pitchFamily="2" charset="0"/>
            </a:endParaRPr>
          </a:p>
          <a:p>
            <a:pPr marL="914400" lvl="1" indent="-457200" eaLnBrk="1" hangingPunct="1">
              <a:lnSpc>
                <a:spcPct val="150000"/>
              </a:lnSpc>
              <a:buFont typeface="Arial" panose="020B0604020202020204" pitchFamily="34" charset="0"/>
              <a:buChar char="•"/>
              <a:defRPr/>
            </a:pPr>
            <a:endParaRPr lang="en-US" altLang="en-US" sz="3200" dirty="0">
              <a:latin typeface="Ebrima" panose="02000000000000000000" pitchFamily="2" charset="0"/>
              <a:ea typeface="Ebrima" panose="02000000000000000000" pitchFamily="2" charset="0"/>
              <a:cs typeface="Ebrima" panose="02000000000000000000" pitchFamily="2" charset="0"/>
            </a:endParaRPr>
          </a:p>
          <a:p>
            <a:pPr marL="914400" lvl="1" indent="-457200" eaLnBrk="1" hangingPunct="1">
              <a:lnSpc>
                <a:spcPct val="150000"/>
              </a:lnSpc>
              <a:buFont typeface="Arial" panose="020B0604020202020204" pitchFamily="34" charset="0"/>
              <a:buChar char="•"/>
              <a:defRPr/>
            </a:pPr>
            <a:endParaRPr lang="en-US" altLang="en-US" sz="3200" dirty="0">
              <a:latin typeface="Fira Sans Light" panose="020B0403050000020004" pitchFamily="34" charset="0"/>
            </a:endParaRPr>
          </a:p>
        </p:txBody>
      </p:sp>
    </p:spTree>
    <p:extLst>
      <p:ext uri="{BB962C8B-B14F-4D97-AF65-F5344CB8AC3E}">
        <p14:creationId xmlns:p14="http://schemas.microsoft.com/office/powerpoint/2010/main" val="170145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6" name="TextBox 5">
            <a:extLst>
              <a:ext uri="{FF2B5EF4-FFF2-40B4-BE49-F238E27FC236}">
                <a16:creationId xmlns:a16="http://schemas.microsoft.com/office/drawing/2014/main" id="{7465ED1B-605A-4F19-91F7-3844FC76774B}"/>
              </a:ext>
            </a:extLst>
          </p:cNvPr>
          <p:cNvSpPr txBox="1"/>
          <p:nvPr/>
        </p:nvSpPr>
        <p:spPr>
          <a:xfrm>
            <a:off x="533400" y="1011086"/>
            <a:ext cx="16916400" cy="7772384"/>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7500" dirty="0">
                <a:solidFill>
                  <a:schemeClr val="tx2">
                    <a:lumMod val="75000"/>
                  </a:schemeClr>
                </a:solidFill>
                <a:latin typeface="Anton" pitchFamily="2" charset="0"/>
              </a:rPr>
              <a:t>What Does DNR Assess?</a:t>
            </a:r>
          </a:p>
          <a:p>
            <a:pPr marL="68263" indent="0" eaLnBrk="1" hangingPunct="1">
              <a:buFont typeface="Wingdings" panose="05000000000000000000" pitchFamily="2" charset="2"/>
              <a:buNone/>
              <a:defRPr/>
            </a:pPr>
            <a:endParaRPr lang="en-US" altLang="en-US" sz="3200" dirty="0">
              <a:solidFill>
                <a:schemeClr val="tx2">
                  <a:lumMod val="75000"/>
                </a:schemeClr>
              </a:solidFill>
              <a:latin typeface="Ebrima" panose="02000000000000000000" pitchFamily="2" charset="0"/>
              <a:ea typeface="Ebrima" panose="02000000000000000000" pitchFamily="2" charset="0"/>
              <a:cs typeface="Ebrima" panose="02000000000000000000" pitchFamily="2" charset="0"/>
            </a:endParaRPr>
          </a:p>
          <a:p>
            <a:pPr marL="525463" indent="-457200" eaLnBrk="1" hangingPunct="1">
              <a:buFont typeface="Arial" panose="020B0604020202020204" pitchFamily="34" charset="0"/>
              <a:buChar char="•"/>
              <a:defRPr/>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The nature and source of the industrial wastewater component, potential for impacts on the treatment system and groundwater quality</a:t>
            </a:r>
          </a:p>
          <a:p>
            <a:pPr marL="525463" indent="-457200" eaLnBrk="1" hangingPunct="1">
              <a:buFont typeface="Arial" panose="020B0604020202020204" pitchFamily="34" charset="0"/>
              <a:buChar char="•"/>
              <a:defRPr/>
            </a:pP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R</a:t>
            </a: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ecommend any supplemental preliminary treatment steps deemed necessary. </a:t>
            </a:r>
          </a:p>
          <a:p>
            <a:pPr marL="525463" indent="-457200" eaLnBrk="1" hangingPunct="1">
              <a:buFont typeface="Arial" panose="020B0604020202020204" pitchFamily="34" charset="0"/>
              <a:buChar char="•"/>
              <a:defRPr/>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If it is determined that the industrial wastewater within the resulting mixed wastewater will have characteristics similar to and no stronger than domestic wastewater, or the proposal presents minimal groundwater quality concerns, the DNR will issue a "concurrence" letter</a:t>
            </a:r>
            <a:endParaRPr lang="en-US" sz="3200" dirty="0">
              <a:solidFill>
                <a:srgbClr val="1D231D"/>
              </a:solidFill>
              <a:latin typeface="Ebrima" panose="02000000000000000000" pitchFamily="2" charset="0"/>
              <a:ea typeface="Ebrima" panose="02000000000000000000" pitchFamily="2" charset="0"/>
              <a:cs typeface="Ebrima" panose="02000000000000000000" pitchFamily="2" charset="0"/>
            </a:endParaRPr>
          </a:p>
          <a:p>
            <a:pPr marL="525463" indent="-457200" eaLnBrk="1" hangingPunct="1">
              <a:buFont typeface="Arial" panose="020B0604020202020204" pitchFamily="34" charset="0"/>
              <a:buChar char="•"/>
              <a:defRPr/>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If it is determined that the industrial wastewater is not similar to domestic wastewater, coverage under a WPDES wastewater discharge permit</a:t>
            </a: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 may be required.</a:t>
            </a:r>
            <a:endPar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endParaRPr>
          </a:p>
          <a:p>
            <a:pPr marL="68263" indent="0" eaLnBrk="1" hangingPunct="1">
              <a:buFont typeface="Wingdings" panose="05000000000000000000" pitchFamily="2" charset="2"/>
              <a:buNone/>
              <a:defRPr/>
            </a:pPr>
            <a:endParaRPr lang="en-US" altLang="en-US" dirty="0">
              <a:solidFill>
                <a:srgbClr val="1D231D"/>
              </a:solidFill>
              <a:latin typeface="Arial" panose="020B0604020202020204" pitchFamily="34" charset="0"/>
            </a:endParaRPr>
          </a:p>
          <a:p>
            <a:pPr marL="68263" indent="0" eaLnBrk="1" hangingPunct="1">
              <a:buFont typeface="Wingdings" panose="05000000000000000000" pitchFamily="2" charset="2"/>
              <a:buNone/>
              <a:defRPr/>
            </a:pPr>
            <a:endParaRPr lang="en-US" altLang="en-US" sz="7500" dirty="0">
              <a:solidFill>
                <a:schemeClr val="tx2">
                  <a:lumMod val="75000"/>
                </a:schemeClr>
              </a:solidFill>
              <a:latin typeface="Anton" pitchFamily="2" charset="0"/>
            </a:endParaRPr>
          </a:p>
          <a:p>
            <a:pPr marL="914400" lvl="1" indent="-457200" eaLnBrk="1" hangingPunct="1">
              <a:lnSpc>
                <a:spcPct val="150000"/>
              </a:lnSpc>
              <a:buFont typeface="Arial" panose="020B0604020202020204" pitchFamily="34" charset="0"/>
              <a:buChar char="•"/>
              <a:defRPr/>
            </a:pPr>
            <a:endParaRPr lang="en-US" altLang="en-US" sz="3200" dirty="0">
              <a:latin typeface="Fira Sans Light" panose="020B0403050000020004" pitchFamily="34" charset="0"/>
            </a:endParaRPr>
          </a:p>
        </p:txBody>
      </p:sp>
    </p:spTree>
    <p:extLst>
      <p:ext uri="{BB962C8B-B14F-4D97-AF65-F5344CB8AC3E}">
        <p14:creationId xmlns:p14="http://schemas.microsoft.com/office/powerpoint/2010/main" val="2019373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5" name="TextBox 4">
            <a:extLst>
              <a:ext uri="{FF2B5EF4-FFF2-40B4-BE49-F238E27FC236}">
                <a16:creationId xmlns:a16="http://schemas.microsoft.com/office/drawing/2014/main" id="{F095B051-430B-4A89-9958-F4015C5669C0}"/>
              </a:ext>
            </a:extLst>
          </p:cNvPr>
          <p:cNvSpPr txBox="1"/>
          <p:nvPr/>
        </p:nvSpPr>
        <p:spPr>
          <a:xfrm>
            <a:off x="914400" y="1028700"/>
            <a:ext cx="16154400" cy="4020909"/>
          </a:xfrm>
          <a:prstGeom prst="rect">
            <a:avLst/>
          </a:prstGeom>
          <a:noFill/>
        </p:spPr>
        <p:txBody>
          <a:bodyPr wrap="square">
            <a:spAutoFit/>
          </a:bodyPr>
          <a:lstStyle/>
          <a:p>
            <a:pPr>
              <a:lnSpc>
                <a:spcPct val="115000"/>
              </a:lnSpc>
              <a:spcAft>
                <a:spcPts val="1000"/>
              </a:spcAft>
              <a:buSzPts val="1000"/>
              <a:tabLst>
                <a:tab pos="457200" algn="l"/>
              </a:tabLst>
            </a:pPr>
            <a:r>
              <a:rPr lang="en-US" altLang="en-US" sz="7500" dirty="0">
                <a:solidFill>
                  <a:schemeClr val="tx2">
                    <a:lumMod val="75000"/>
                  </a:schemeClr>
                </a:solidFill>
                <a:latin typeface="Anton" pitchFamily="2" charset="0"/>
              </a:rPr>
              <a:t>Who Can Submit This?</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endPar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endParaRPr>
          </a:p>
          <a:p>
            <a:pPr marR="0" lvl="0">
              <a:lnSpc>
                <a:spcPct val="115000"/>
              </a:lnSpc>
              <a:spcBef>
                <a:spcPts val="0"/>
              </a:spcBef>
              <a:spcAft>
                <a:spcPts val="1000"/>
              </a:spcAft>
              <a:buSzPts val="1000"/>
              <a:tabLst>
                <a:tab pos="457200" algn="l"/>
              </a:tabLst>
            </a:pPr>
            <a:endPar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The designer would need to have a WI License Number. Typically an engineer, soil scientist or plumber.</a:t>
            </a:r>
          </a:p>
        </p:txBody>
      </p:sp>
    </p:spTree>
    <p:extLst>
      <p:ext uri="{BB962C8B-B14F-4D97-AF65-F5344CB8AC3E}">
        <p14:creationId xmlns:p14="http://schemas.microsoft.com/office/powerpoint/2010/main" val="3029395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5" name="TextBox 4">
            <a:extLst>
              <a:ext uri="{FF2B5EF4-FFF2-40B4-BE49-F238E27FC236}">
                <a16:creationId xmlns:a16="http://schemas.microsoft.com/office/drawing/2014/main" id="{F095B051-430B-4A89-9958-F4015C5669C0}"/>
              </a:ext>
            </a:extLst>
          </p:cNvPr>
          <p:cNvSpPr txBox="1"/>
          <p:nvPr/>
        </p:nvSpPr>
        <p:spPr>
          <a:xfrm>
            <a:off x="457200" y="648359"/>
            <a:ext cx="17373600" cy="8990282"/>
          </a:xfrm>
          <a:prstGeom prst="rect">
            <a:avLst/>
          </a:prstGeom>
          <a:noFill/>
        </p:spPr>
        <p:txBody>
          <a:bodyPr wrap="square">
            <a:spAutoFit/>
          </a:bodyPr>
          <a:lstStyle/>
          <a:p>
            <a:pPr>
              <a:lnSpc>
                <a:spcPct val="115000"/>
              </a:lnSpc>
              <a:spcAft>
                <a:spcPts val="1000"/>
              </a:spcAft>
            </a:pPr>
            <a:r>
              <a:rPr lang="en-US" altLang="en-US" sz="6600" dirty="0">
                <a:solidFill>
                  <a:schemeClr val="tx2">
                    <a:lumMod val="75000"/>
                  </a:schemeClr>
                </a:solidFill>
                <a:latin typeface="Anton" pitchFamily="2" charset="0"/>
              </a:rPr>
              <a:t>Where Are Submittals Sent?</a:t>
            </a:r>
          </a:p>
          <a:p>
            <a:pPr marL="0" marR="0">
              <a:lnSpc>
                <a:spcPct val="115000"/>
              </a:lnSpc>
              <a:spcBef>
                <a:spcPts val="0"/>
              </a:spcBef>
              <a:spcAft>
                <a:spcPts val="1000"/>
              </a:spcAft>
            </a:pPr>
            <a:endPar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endParaRPr>
          </a:p>
          <a:p>
            <a:pPr marL="0" marR="0">
              <a:lnSpc>
                <a:spcPct val="115000"/>
              </a:lnSpc>
              <a:spcBef>
                <a:spcPts val="0"/>
              </a:spcBef>
              <a:spcAft>
                <a:spcPts val="1000"/>
              </a:spcAft>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Submittals may be made electronically only or on paper and electronically. Electronic submittals less than 20MB may be made to </a:t>
            </a:r>
            <a:r>
              <a:rPr lang="en-US" sz="3200" u="sng" dirty="0">
                <a:solidFill>
                  <a:srgbClr val="0076A5"/>
                </a:solidFill>
                <a:effectLst/>
                <a:latin typeface="Ebrima" panose="02000000000000000000" pitchFamily="2" charset="0"/>
                <a:ea typeface="Ebrima" panose="02000000000000000000" pitchFamily="2" charset="0"/>
                <a:cs typeface="Ebrima" panose="02000000000000000000" pitchFamily="2" charset="0"/>
                <a:hlinkClick r:id="rId3"/>
              </a:rPr>
              <a:t>DNRMixedPOWTSReview@wisconsin.gov</a:t>
            </a: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 for industrial/mixed POWTS and to </a:t>
            </a: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hlinkClick r:id="rId4"/>
              </a:rPr>
              <a:t>Jason.Knutson@wisconsin.gov</a:t>
            </a: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 for domestic POWTS.</a:t>
            </a:r>
          </a:p>
          <a:p>
            <a:pPr marL="0" marR="0" algn="ctr">
              <a:lnSpc>
                <a:spcPct val="115000"/>
              </a:lnSpc>
              <a:spcBef>
                <a:spcPts val="0"/>
              </a:spcBef>
              <a:spcAft>
                <a:spcPts val="1000"/>
              </a:spcAft>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Mailed submittals may be made to:</a:t>
            </a:r>
            <a:endParaRPr lang="en-US" sz="3200" dirty="0">
              <a:effectLst/>
              <a:latin typeface="Ebrima" panose="02000000000000000000" pitchFamily="2" charset="0"/>
              <a:ea typeface="Ebrima" panose="02000000000000000000" pitchFamily="2" charset="0"/>
              <a:cs typeface="Ebrima" panose="02000000000000000000" pitchFamily="2" charset="0"/>
            </a:endParaRPr>
          </a:p>
          <a:p>
            <a:pPr marL="0" marR="0" algn="ctr">
              <a:lnSpc>
                <a:spcPct val="115000"/>
              </a:lnSpc>
              <a:spcBef>
                <a:spcPts val="0"/>
              </a:spcBef>
              <a:spcAft>
                <a:spcPts val="1000"/>
              </a:spcAft>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Jason Knutson</a:t>
            </a:r>
            <a:b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b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Wastewater Section Chief</a:t>
            </a:r>
            <a:b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b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Wisconsin DNR - WY/3</a:t>
            </a:r>
            <a:b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b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101 S Webster St</a:t>
            </a:r>
            <a:b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b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PO Box 7921</a:t>
            </a:r>
            <a:b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b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Madison, WI 53707-7921</a:t>
            </a:r>
            <a:b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b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FAX: 608-267-2800</a:t>
            </a:r>
            <a:endParaRPr lang="en-US" sz="3200" dirty="0">
              <a:effectLst/>
              <a:latin typeface="Ebrima" panose="02000000000000000000" pitchFamily="2" charset="0"/>
              <a:ea typeface="Ebrima" panose="02000000000000000000" pitchFamily="2" charset="0"/>
              <a:cs typeface="Ebrima" panose="02000000000000000000" pitchFamily="2" charset="0"/>
            </a:endParaRPr>
          </a:p>
          <a:p>
            <a:pPr marR="0" lvl="0">
              <a:lnSpc>
                <a:spcPct val="115000"/>
              </a:lnSpc>
              <a:spcBef>
                <a:spcPts val="0"/>
              </a:spcBef>
              <a:spcAft>
                <a:spcPts val="1000"/>
              </a:spcAft>
              <a:buSzPts val="1000"/>
              <a:tabLst>
                <a:tab pos="457200" algn="l"/>
              </a:tabLst>
            </a:pPr>
            <a:endParaRPr lang="en-US" sz="1800" dirty="0">
              <a:solidFill>
                <a:srgbClr val="1D231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35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6" name="TextBox 5">
            <a:extLst>
              <a:ext uri="{FF2B5EF4-FFF2-40B4-BE49-F238E27FC236}">
                <a16:creationId xmlns:a16="http://schemas.microsoft.com/office/drawing/2014/main" id="{7465ED1B-605A-4F19-91F7-3844FC76774B}"/>
              </a:ext>
            </a:extLst>
          </p:cNvPr>
          <p:cNvSpPr txBox="1"/>
          <p:nvPr/>
        </p:nvSpPr>
        <p:spPr>
          <a:xfrm>
            <a:off x="838200" y="876300"/>
            <a:ext cx="16611600" cy="4047262"/>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7500" dirty="0">
                <a:solidFill>
                  <a:schemeClr val="tx2">
                    <a:lumMod val="75000"/>
                  </a:schemeClr>
                </a:solidFill>
                <a:latin typeface="Anton" pitchFamily="2" charset="0"/>
              </a:rPr>
              <a:t>WPDES Permitting Requirements</a:t>
            </a:r>
          </a:p>
          <a:p>
            <a:pPr marL="68263">
              <a:defRPr/>
            </a:pPr>
            <a:r>
              <a:rPr lang="en-US" sz="3200" dirty="0">
                <a:latin typeface="Fira Sans "/>
              </a:rPr>
              <a:t> </a:t>
            </a:r>
          </a:p>
          <a:p>
            <a:pPr marL="68263" indent="0" eaLnBrk="1" hangingPunct="1">
              <a:buFont typeface="Wingdings" panose="05000000000000000000" pitchFamily="2" charset="2"/>
              <a:buNone/>
              <a:defRPr/>
            </a:pPr>
            <a:endParaRPr lang="en-US" altLang="en-US" sz="7500" dirty="0">
              <a:solidFill>
                <a:schemeClr val="tx2">
                  <a:lumMod val="75000"/>
                </a:schemeClr>
              </a:solidFill>
              <a:latin typeface="Anton" pitchFamily="2" charset="0"/>
            </a:endParaRPr>
          </a:p>
          <a:p>
            <a:pPr marL="68263" indent="0" eaLnBrk="1" hangingPunct="1">
              <a:buFont typeface="Wingdings" panose="05000000000000000000" pitchFamily="2" charset="2"/>
              <a:buNone/>
              <a:defRPr/>
            </a:pPr>
            <a:endParaRPr lang="en-US" altLang="en-US" sz="7500" dirty="0">
              <a:solidFill>
                <a:schemeClr val="tx2">
                  <a:lumMod val="75000"/>
                </a:schemeClr>
              </a:solidFill>
              <a:latin typeface="Anton" pitchFamily="2" charset="0"/>
            </a:endParaRPr>
          </a:p>
        </p:txBody>
      </p:sp>
      <p:pic>
        <p:nvPicPr>
          <p:cNvPr id="4" name="Picture 3">
            <a:extLst>
              <a:ext uri="{FF2B5EF4-FFF2-40B4-BE49-F238E27FC236}">
                <a16:creationId xmlns:a16="http://schemas.microsoft.com/office/drawing/2014/main" id="{C3D9C753-139B-421E-A9DA-457952BA5E23}"/>
              </a:ext>
            </a:extLst>
          </p:cNvPr>
          <p:cNvPicPr>
            <a:picLocks noChangeAspect="1"/>
          </p:cNvPicPr>
          <p:nvPr/>
        </p:nvPicPr>
        <p:blipFill>
          <a:blip r:embed="rId3"/>
          <a:stretch>
            <a:fillRect/>
          </a:stretch>
        </p:blipFill>
        <p:spPr>
          <a:xfrm>
            <a:off x="4419600" y="3086100"/>
            <a:ext cx="9758363" cy="5549484"/>
          </a:xfrm>
          <a:prstGeom prst="rect">
            <a:avLst/>
          </a:prstGeom>
        </p:spPr>
      </p:pic>
    </p:spTree>
    <p:extLst>
      <p:ext uri="{BB962C8B-B14F-4D97-AF65-F5344CB8AC3E}">
        <p14:creationId xmlns:p14="http://schemas.microsoft.com/office/powerpoint/2010/main" val="196913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2C78A6-673E-4751-8715-66CD22EB238E}"/>
              </a:ext>
            </a:extLst>
          </p:cNvPr>
          <p:cNvSpPr>
            <a:spLocks noGrp="1"/>
          </p:cNvSpPr>
          <p:nvPr>
            <p:ph idx="1"/>
          </p:nvPr>
        </p:nvSpPr>
        <p:spPr>
          <a:xfrm>
            <a:off x="781050" y="961198"/>
            <a:ext cx="16725900" cy="8229600"/>
          </a:xfrm>
        </p:spPr>
        <p:txBody>
          <a:bodyPr>
            <a:normAutofit/>
          </a:bodyPr>
          <a:lstStyle/>
          <a:p>
            <a:pPr marL="0" indent="0">
              <a:buNone/>
            </a:pPr>
            <a:r>
              <a:rPr lang="en-US" altLang="en-US" sz="7500" dirty="0">
                <a:solidFill>
                  <a:schemeClr val="tx2">
                    <a:lumMod val="75000"/>
                  </a:schemeClr>
                </a:solidFill>
                <a:latin typeface="Anton" pitchFamily="2" charset="0"/>
              </a:rPr>
              <a:t>WPDES Permitting for All POWTS </a:t>
            </a:r>
          </a:p>
          <a:p>
            <a:r>
              <a:rPr lang="en-US" dirty="0">
                <a:latin typeface="Ebrima" panose="02000000000000000000" pitchFamily="2" charset="0"/>
                <a:ea typeface="Ebrima" panose="02000000000000000000" pitchFamily="2" charset="0"/>
                <a:cs typeface="Ebrima" panose="02000000000000000000" pitchFamily="2" charset="0"/>
              </a:rPr>
              <a:t>General Permits</a:t>
            </a:r>
          </a:p>
          <a:p>
            <a:pPr lvl="1"/>
            <a:r>
              <a:rPr lang="en-US" i="0" dirty="0">
                <a:effectLst/>
                <a:latin typeface="Ebrima" panose="02000000000000000000" pitchFamily="2" charset="0"/>
                <a:ea typeface="Ebrima" panose="02000000000000000000" pitchFamily="2" charset="0"/>
                <a:cs typeface="Ebrima" panose="02000000000000000000" pitchFamily="2" charset="0"/>
              </a:rPr>
              <a:t>Domestic Wastewater to a Subsurface Soil Absorption System (WI-0062901-3) </a:t>
            </a:r>
          </a:p>
          <a:p>
            <a:pPr lvl="1"/>
            <a:r>
              <a:rPr lang="en-US" i="0" dirty="0">
                <a:solidFill>
                  <a:srgbClr val="1D231D"/>
                </a:solidFill>
                <a:effectLst/>
                <a:latin typeface="Ebrima" panose="02000000000000000000" pitchFamily="2" charset="0"/>
                <a:ea typeface="Ebrima" panose="02000000000000000000" pitchFamily="2" charset="0"/>
                <a:cs typeface="Ebrima" panose="02000000000000000000" pitchFamily="2" charset="0"/>
              </a:rPr>
              <a:t>Industrial Liquid Waste to a Subsurface Soil Absorption System (WI-0055611-7) </a:t>
            </a:r>
            <a:endParaRPr lang="en-US" dirty="0">
              <a:latin typeface="Ebrima" panose="02000000000000000000" pitchFamily="2" charset="0"/>
              <a:ea typeface="Ebrima" panose="02000000000000000000" pitchFamily="2" charset="0"/>
              <a:cs typeface="Ebrima" panose="02000000000000000000" pitchFamily="2" charset="0"/>
            </a:endParaRPr>
          </a:p>
          <a:p>
            <a:r>
              <a:rPr lang="en-US" dirty="0">
                <a:latin typeface="Ebrima" panose="02000000000000000000" pitchFamily="2" charset="0"/>
                <a:ea typeface="Ebrima" panose="02000000000000000000" pitchFamily="2" charset="0"/>
                <a:cs typeface="Ebrima" panose="02000000000000000000" pitchFamily="2" charset="0"/>
              </a:rPr>
              <a:t>How to apply</a:t>
            </a:r>
          </a:p>
          <a:p>
            <a:pPr lvl="1"/>
            <a:r>
              <a:rPr lang="en-US" dirty="0">
                <a:latin typeface="Ebrima" panose="02000000000000000000" pitchFamily="2" charset="0"/>
                <a:ea typeface="Ebrima" panose="02000000000000000000" pitchFamily="2" charset="0"/>
                <a:cs typeface="Ebrima" panose="02000000000000000000" pitchFamily="2" charset="0"/>
              </a:rPr>
              <a:t>Verify eligibility with questionnaire</a:t>
            </a:r>
          </a:p>
          <a:p>
            <a:pPr lvl="2"/>
            <a:r>
              <a:rPr lang="en-US" dirty="0">
                <a:latin typeface="Ebrima" panose="02000000000000000000" pitchFamily="2" charset="0"/>
                <a:ea typeface="Ebrima" panose="02000000000000000000" pitchFamily="2" charset="0"/>
                <a:cs typeface="Ebrima" panose="02000000000000000000" pitchFamily="2" charset="0"/>
              </a:rPr>
              <a:t>If you’re ineligible, an individual permit must be acquired </a:t>
            </a:r>
          </a:p>
          <a:p>
            <a:pPr lvl="1"/>
            <a:r>
              <a:rPr lang="en-US" dirty="0">
                <a:latin typeface="Ebrima" panose="02000000000000000000" pitchFamily="2" charset="0"/>
                <a:ea typeface="Ebrima" panose="02000000000000000000" pitchFamily="2" charset="0"/>
                <a:cs typeface="Ebrima" panose="02000000000000000000" pitchFamily="2" charset="0"/>
              </a:rPr>
              <a:t>Submit an Electronic Notice of Intent (</a:t>
            </a:r>
            <a:r>
              <a:rPr lang="en-US" dirty="0" err="1">
                <a:latin typeface="Ebrima" panose="02000000000000000000" pitchFamily="2" charset="0"/>
                <a:ea typeface="Ebrima" panose="02000000000000000000" pitchFamily="2" charset="0"/>
                <a:cs typeface="Ebrima" panose="02000000000000000000" pitchFamily="2" charset="0"/>
              </a:rPr>
              <a:t>eNOI</a:t>
            </a:r>
            <a:r>
              <a:rPr lang="en-US" dirty="0">
                <a:latin typeface="Ebrima" panose="02000000000000000000" pitchFamily="2" charset="0"/>
                <a:ea typeface="Ebrima" panose="02000000000000000000" pitchFamily="2" charset="0"/>
                <a:cs typeface="Ebrima" panose="02000000000000000000" pitchFamily="2" charset="0"/>
              </a:rPr>
              <a:t>) 30 days before expected discharge commences </a:t>
            </a:r>
          </a:p>
          <a:p>
            <a:pPr lvl="1"/>
            <a:r>
              <a:rPr lang="en-US" dirty="0">
                <a:latin typeface="Ebrima" panose="02000000000000000000" pitchFamily="2" charset="0"/>
                <a:ea typeface="Ebrima" panose="02000000000000000000" pitchFamily="2" charset="0"/>
                <a:cs typeface="Ebrima" panose="02000000000000000000" pitchFamily="2" charset="0"/>
              </a:rPr>
              <a:t>Submit a management plan with the </a:t>
            </a:r>
            <a:r>
              <a:rPr lang="en-US" dirty="0" err="1">
                <a:latin typeface="Ebrima" panose="02000000000000000000" pitchFamily="2" charset="0"/>
                <a:ea typeface="Ebrima" panose="02000000000000000000" pitchFamily="2" charset="0"/>
                <a:cs typeface="Ebrima" panose="02000000000000000000" pitchFamily="2" charset="0"/>
              </a:rPr>
              <a:t>eNOI</a:t>
            </a:r>
            <a:endParaRPr lang="en-US" dirty="0">
              <a:latin typeface="Ebrima" panose="02000000000000000000" pitchFamily="2" charset="0"/>
              <a:ea typeface="Ebrima" panose="02000000000000000000" pitchFamily="2" charset="0"/>
              <a:cs typeface="Ebrima" panose="02000000000000000000" pitchFamily="2" charset="0"/>
            </a:endParaRPr>
          </a:p>
          <a:p>
            <a:pPr marL="0" indent="0">
              <a:buNone/>
            </a:pPr>
            <a:endParaRPr lang="en-US" dirty="0"/>
          </a:p>
        </p:txBody>
      </p:sp>
      <p:sp>
        <p:nvSpPr>
          <p:cNvPr id="4" name="TextBox 3">
            <a:extLst>
              <a:ext uri="{FF2B5EF4-FFF2-40B4-BE49-F238E27FC236}">
                <a16:creationId xmlns:a16="http://schemas.microsoft.com/office/drawing/2014/main" id="{925F0815-5352-4F57-8738-E7523144D9CB}"/>
              </a:ext>
            </a:extLst>
          </p:cNvPr>
          <p:cNvSpPr txBox="1"/>
          <p:nvPr/>
        </p:nvSpPr>
        <p:spPr>
          <a:xfrm>
            <a:off x="4572000" y="8724900"/>
            <a:ext cx="9144000" cy="461665"/>
          </a:xfrm>
          <a:prstGeom prst="rect">
            <a:avLst/>
          </a:prstGeom>
          <a:noFill/>
        </p:spPr>
        <p:txBody>
          <a:bodyPr wrap="square">
            <a:spAutoFit/>
          </a:bodyPr>
          <a:lstStyle/>
          <a:p>
            <a:pPr algn="ctr"/>
            <a:r>
              <a:rPr lang="en-US" sz="2400" dirty="0">
                <a:latin typeface="Ebrima" panose="02000000000000000000" pitchFamily="2" charset="0"/>
                <a:ea typeface="Ebrima" panose="02000000000000000000" pitchFamily="2" charset="0"/>
                <a:cs typeface="Ebrima" panose="02000000000000000000" pitchFamily="2" charset="0"/>
                <a:hlinkClick r:id="rId3"/>
              </a:rPr>
              <a:t>Wastewater General Permits | | Wisconsin DNR</a:t>
            </a:r>
            <a:endParaRPr lang="en-US" sz="2400" dirty="0"/>
          </a:p>
        </p:txBody>
      </p:sp>
    </p:spTree>
    <p:extLst>
      <p:ext uri="{BB962C8B-B14F-4D97-AF65-F5344CB8AC3E}">
        <p14:creationId xmlns:p14="http://schemas.microsoft.com/office/powerpoint/2010/main" val="181093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2C78A6-673E-4751-8715-66CD22EB238E}"/>
              </a:ext>
            </a:extLst>
          </p:cNvPr>
          <p:cNvSpPr>
            <a:spLocks noGrp="1"/>
          </p:cNvSpPr>
          <p:nvPr>
            <p:ph idx="1"/>
          </p:nvPr>
        </p:nvSpPr>
        <p:spPr>
          <a:xfrm>
            <a:off x="876300" y="876300"/>
            <a:ext cx="16535400" cy="7543800"/>
          </a:xfrm>
        </p:spPr>
        <p:txBody>
          <a:bodyPr>
            <a:normAutofit/>
          </a:bodyPr>
          <a:lstStyle/>
          <a:p>
            <a:pPr marL="0" indent="0">
              <a:lnSpc>
                <a:spcPct val="100000"/>
              </a:lnSpc>
              <a:buNone/>
            </a:pPr>
            <a:r>
              <a:rPr lang="en-US" altLang="en-US" sz="6600" dirty="0">
                <a:solidFill>
                  <a:schemeClr val="tx2">
                    <a:lumMod val="75000"/>
                  </a:schemeClr>
                </a:solidFill>
                <a:latin typeface="Anton" pitchFamily="2" charset="0"/>
              </a:rPr>
              <a:t>General Permit for Domestic Wastewater to a Subsurface Soil Absorption System Overview</a:t>
            </a:r>
          </a:p>
          <a:p>
            <a:pPr marL="0" indent="0">
              <a:lnSpc>
                <a:spcPct val="100000"/>
              </a:lnSpc>
              <a:buNone/>
            </a:pPr>
            <a:endParaRPr lang="en-US" sz="6600" dirty="0">
              <a:latin typeface="Ebrima" panose="02000000000000000000" pitchFamily="2" charset="0"/>
              <a:ea typeface="Ebrima" panose="02000000000000000000" pitchFamily="2" charset="0"/>
              <a:cs typeface="Ebrima" panose="02000000000000000000" pitchFamily="2" charset="0"/>
            </a:endParaRPr>
          </a:p>
          <a:p>
            <a:pPr>
              <a:lnSpc>
                <a:spcPct val="100000"/>
              </a:lnSpc>
            </a:pPr>
            <a:r>
              <a:rPr lang="en-US" sz="3200" dirty="0">
                <a:latin typeface="Ebrima" panose="02000000000000000000" pitchFamily="2" charset="0"/>
                <a:ea typeface="Ebrima" panose="02000000000000000000" pitchFamily="2" charset="0"/>
                <a:cs typeface="Ebrima" panose="02000000000000000000" pitchFamily="2" charset="0"/>
              </a:rPr>
              <a:t>Monitoring required </a:t>
            </a:r>
            <a:r>
              <a:rPr lang="en-US" sz="3200" u="sng" dirty="0">
                <a:latin typeface="Ebrima" panose="02000000000000000000" pitchFamily="2" charset="0"/>
                <a:ea typeface="Ebrima" panose="02000000000000000000" pitchFamily="2" charset="0"/>
                <a:cs typeface="Ebrima" panose="02000000000000000000" pitchFamily="2" charset="0"/>
              </a:rPr>
              <a:t>quarterly</a:t>
            </a:r>
            <a:r>
              <a:rPr lang="en-US" sz="3200" dirty="0">
                <a:latin typeface="Ebrima" panose="02000000000000000000" pitchFamily="2" charset="0"/>
                <a:ea typeface="Ebrima" panose="02000000000000000000" pitchFamily="2" charset="0"/>
                <a:cs typeface="Ebrima" panose="02000000000000000000" pitchFamily="2" charset="0"/>
              </a:rPr>
              <a:t> for </a:t>
            </a: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BOD,</a:t>
            </a: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 TDS, Nitrogen Organic Dissolved, </a:t>
            </a: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Nitrogen Ammonia Dissolved, Chloride Dissolved</a:t>
            </a:r>
            <a:endParaRPr lang="en-US" sz="3200" dirty="0">
              <a:latin typeface="Ebrima" panose="02000000000000000000" pitchFamily="2" charset="0"/>
              <a:ea typeface="Ebrima" panose="02000000000000000000" pitchFamily="2" charset="0"/>
              <a:cs typeface="Ebrima" panose="02000000000000000000" pitchFamily="2" charset="0"/>
            </a:endParaRPr>
          </a:p>
          <a:p>
            <a:pPr>
              <a:lnSpc>
                <a:spcPct val="100000"/>
              </a:lnSpc>
            </a:pPr>
            <a:r>
              <a:rPr lang="en-US" sz="3200" dirty="0">
                <a:latin typeface="Ebrima" panose="02000000000000000000" pitchFamily="2" charset="0"/>
                <a:ea typeface="Ebrima" panose="02000000000000000000" pitchFamily="2" charset="0"/>
                <a:cs typeface="Ebrima" panose="02000000000000000000" pitchFamily="2" charset="0"/>
              </a:rPr>
              <a:t>Daily flow rate monitoring</a:t>
            </a:r>
          </a:p>
          <a:p>
            <a:pPr>
              <a:lnSpc>
                <a:spcPct val="100000"/>
              </a:lnSpc>
            </a:pP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Any amendment to the management plan must be submitted 90 calendar days from the effective date of general permit. </a:t>
            </a:r>
            <a:endParaRPr lang="en-US" dirty="0"/>
          </a:p>
          <a:p>
            <a:endParaRPr lang="en-US" dirty="0"/>
          </a:p>
        </p:txBody>
      </p:sp>
    </p:spTree>
    <p:extLst>
      <p:ext uri="{BB962C8B-B14F-4D97-AF65-F5344CB8AC3E}">
        <p14:creationId xmlns:p14="http://schemas.microsoft.com/office/powerpoint/2010/main" val="48852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9EFDF-F0B8-411E-AAAF-A6FF225DFD94}"/>
              </a:ext>
            </a:extLst>
          </p:cNvPr>
          <p:cNvSpPr>
            <a:spLocks noGrp="1"/>
          </p:cNvSpPr>
          <p:nvPr>
            <p:ph idx="1"/>
          </p:nvPr>
        </p:nvSpPr>
        <p:spPr>
          <a:xfrm>
            <a:off x="838200" y="723900"/>
            <a:ext cx="15773400" cy="7162800"/>
          </a:xfrm>
        </p:spPr>
        <p:txBody>
          <a:bodyPr>
            <a:normAutofit/>
          </a:bodyPr>
          <a:lstStyle/>
          <a:p>
            <a:pPr marL="0" marR="0" lvl="0" indent="0">
              <a:lnSpc>
                <a:spcPct val="100000"/>
              </a:lnSpc>
              <a:spcBef>
                <a:spcPts val="0"/>
              </a:spcBef>
              <a:spcAft>
                <a:spcPts val="1000"/>
              </a:spcAft>
              <a:buSzPts val="1000"/>
              <a:buNone/>
              <a:tabLst>
                <a:tab pos="457200" algn="l"/>
              </a:tabLst>
            </a:pPr>
            <a:r>
              <a:rPr lang="en-US" altLang="en-US" sz="6600" dirty="0">
                <a:solidFill>
                  <a:schemeClr val="tx2">
                    <a:lumMod val="75000"/>
                  </a:schemeClr>
                </a:solidFill>
                <a:latin typeface="Anton" pitchFamily="2" charset="0"/>
              </a:rPr>
              <a:t>General Permit for Industrial Liquid Waste to a Subsurface Soil Absorption System Overview</a:t>
            </a:r>
          </a:p>
          <a:p>
            <a:pPr marL="0" marR="0" lvl="0" indent="0">
              <a:lnSpc>
                <a:spcPct val="100000"/>
              </a:lnSpc>
              <a:spcBef>
                <a:spcPts val="0"/>
              </a:spcBef>
              <a:spcAft>
                <a:spcPts val="1000"/>
              </a:spcAft>
              <a:buSzPts val="1000"/>
              <a:buNone/>
              <a:tabLst>
                <a:tab pos="457200" algn="l"/>
              </a:tabLst>
            </a:pPr>
            <a:endParaRPr lang="en-US" sz="6600" dirty="0">
              <a:latin typeface="Ebrima" panose="02000000000000000000" pitchFamily="2" charset="0"/>
              <a:ea typeface="Ebrima" panose="02000000000000000000" pitchFamily="2" charset="0"/>
              <a:cs typeface="Ebrima" panose="02000000000000000000" pitchFamily="2" charset="0"/>
            </a:endParaRPr>
          </a:p>
          <a:p>
            <a:pPr marL="342900" marR="0" lvl="0" indent="-342900">
              <a:lnSpc>
                <a:spcPct val="100000"/>
              </a:lnSpc>
              <a:spcBef>
                <a:spcPts val="0"/>
              </a:spcBef>
              <a:spcAft>
                <a:spcPts val="1000"/>
              </a:spcAft>
              <a:buSzPts val="1000"/>
              <a:buFont typeface="Symbol" panose="05050102010706020507" pitchFamily="18" charset="2"/>
              <a:buChar char=""/>
              <a:tabLst>
                <a:tab pos="457200" algn="l"/>
              </a:tabLst>
            </a:pPr>
            <a:r>
              <a:rPr lang="en-US" sz="3200" dirty="0">
                <a:latin typeface="Ebrima" panose="02000000000000000000" pitchFamily="2" charset="0"/>
                <a:ea typeface="Ebrima" panose="02000000000000000000" pitchFamily="2" charset="0"/>
                <a:cs typeface="Ebrima" panose="02000000000000000000" pitchFamily="2" charset="0"/>
              </a:rPr>
              <a:t>Monitoring required </a:t>
            </a:r>
            <a:r>
              <a:rPr lang="en-US" sz="3200" u="sng" dirty="0">
                <a:latin typeface="Ebrima" panose="02000000000000000000" pitchFamily="2" charset="0"/>
                <a:ea typeface="Ebrima" panose="02000000000000000000" pitchFamily="2" charset="0"/>
                <a:cs typeface="Ebrima" panose="02000000000000000000" pitchFamily="2" charset="0"/>
              </a:rPr>
              <a:t>annually</a:t>
            </a:r>
            <a:r>
              <a:rPr lang="en-US" sz="3200" dirty="0">
                <a:latin typeface="Ebrima" panose="02000000000000000000" pitchFamily="2" charset="0"/>
                <a:ea typeface="Ebrima" panose="02000000000000000000" pitchFamily="2" charset="0"/>
                <a:cs typeface="Ebrima" panose="02000000000000000000" pitchFamily="2" charset="0"/>
              </a:rPr>
              <a:t> for </a:t>
            </a: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pH, </a:t>
            </a: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BOD,</a:t>
            </a: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 </a:t>
            </a: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TSS</a:t>
            </a: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 Nitrogen, Organic Dissolved, Nitrogen, Nitrite + Nitrate (as N) Dissolved, </a:t>
            </a: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Nitrogen, Ammonia Dissolved, Chloride Dissolved, </a:t>
            </a: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Oil and Grease (Hexane) </a:t>
            </a:r>
          </a:p>
          <a:p>
            <a:pPr marL="342900" marR="0" lvl="0" indent="-342900">
              <a:lnSpc>
                <a:spcPct val="100000"/>
              </a:lnSpc>
              <a:spcBef>
                <a:spcPts val="0"/>
              </a:spcBef>
              <a:spcAft>
                <a:spcPts val="1000"/>
              </a:spcAft>
              <a:buSzPts val="1000"/>
              <a:buFont typeface="Symbol" panose="05050102010706020507" pitchFamily="18" charset="2"/>
              <a:buChar char=""/>
              <a:tabLst>
                <a:tab pos="457200" algn="l"/>
              </a:tabLst>
            </a:pPr>
            <a:r>
              <a:rPr lang="en-US" sz="3200" dirty="0">
                <a:solidFill>
                  <a:srgbClr val="1D231D"/>
                </a:solidFill>
                <a:effectLst/>
                <a:latin typeface="Ebrima" panose="02000000000000000000" pitchFamily="2" charset="0"/>
                <a:ea typeface="Ebrima" panose="02000000000000000000" pitchFamily="2" charset="0"/>
                <a:cs typeface="Ebrima" panose="02000000000000000000" pitchFamily="2" charset="0"/>
              </a:rPr>
              <a:t>Daily </a:t>
            </a: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flow rate monitoring </a:t>
            </a:r>
          </a:p>
          <a:p>
            <a:pPr marL="342900" marR="0" lvl="0" indent="-342900">
              <a:lnSpc>
                <a:spcPct val="100000"/>
              </a:lnSpc>
              <a:spcBef>
                <a:spcPts val="0"/>
              </a:spcBef>
              <a:spcAft>
                <a:spcPts val="1000"/>
              </a:spcAft>
              <a:buSzPts val="1000"/>
              <a:buFont typeface="Symbol" panose="05050102010706020507" pitchFamily="18" charset="2"/>
              <a:buChar char=""/>
              <a:tabLst>
                <a:tab pos="457200" algn="l"/>
              </a:tabLst>
            </a:pP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Any amendment to the management plan must be submitted 90 calendar days from the effective date of general permit.</a:t>
            </a:r>
            <a:endParaRPr lang="en-US" sz="3000" dirty="0">
              <a:solidFill>
                <a:srgbClr val="1D231D"/>
              </a:solidFill>
              <a:effectLst/>
              <a:latin typeface="Ebrima" panose="02000000000000000000" pitchFamily="2" charset="0"/>
              <a:ea typeface="Ebrima" panose="02000000000000000000" pitchFamily="2" charset="0"/>
              <a:cs typeface="Ebrima" panose="02000000000000000000" pitchFamily="2" charset="0"/>
            </a:endParaRPr>
          </a:p>
          <a:p>
            <a:endParaRPr lang="en-US" u="sng" dirty="0"/>
          </a:p>
          <a:p>
            <a:endParaRPr lang="en-US" u="sng" dirty="0"/>
          </a:p>
        </p:txBody>
      </p:sp>
    </p:spTree>
    <p:extLst>
      <p:ext uri="{BB962C8B-B14F-4D97-AF65-F5344CB8AC3E}">
        <p14:creationId xmlns:p14="http://schemas.microsoft.com/office/powerpoint/2010/main" val="324867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6" name="TextBox 5">
            <a:extLst>
              <a:ext uri="{FF2B5EF4-FFF2-40B4-BE49-F238E27FC236}">
                <a16:creationId xmlns:a16="http://schemas.microsoft.com/office/drawing/2014/main" id="{7465ED1B-605A-4F19-91F7-3844FC76774B}"/>
              </a:ext>
            </a:extLst>
          </p:cNvPr>
          <p:cNvSpPr txBox="1"/>
          <p:nvPr/>
        </p:nvSpPr>
        <p:spPr>
          <a:xfrm>
            <a:off x="838200" y="1028700"/>
            <a:ext cx="16611600" cy="7818551"/>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7500" dirty="0">
                <a:solidFill>
                  <a:schemeClr val="tx2">
                    <a:lumMod val="75000"/>
                  </a:schemeClr>
                </a:solidFill>
                <a:latin typeface="Anton" pitchFamily="2" charset="0"/>
              </a:rPr>
              <a:t>Outline</a:t>
            </a:r>
            <a:endParaRPr lang="en-US" altLang="en-US" sz="3200" dirty="0">
              <a:latin typeface="Fira Sans Light" panose="020B0403050000020004" pitchFamily="34" charset="0"/>
            </a:endParaRPr>
          </a:p>
          <a:p>
            <a:pPr marL="914400" lvl="1" indent="-457200" eaLnBrk="1" hangingPunct="1">
              <a:lnSpc>
                <a:spcPct val="150000"/>
              </a:lnSpc>
              <a:buFont typeface="Arial" panose="020B0604020202020204" pitchFamily="34" charset="0"/>
              <a:buChar char="•"/>
              <a:defRPr/>
            </a:pPr>
            <a:r>
              <a:rPr lang="en-US" altLang="en-US" sz="3200" dirty="0">
                <a:latin typeface="Ebrima" panose="02000000000000000000" pitchFamily="2" charset="0"/>
                <a:ea typeface="Ebrima" panose="02000000000000000000" pitchFamily="2" charset="0"/>
                <a:cs typeface="Ebrima" panose="02000000000000000000" pitchFamily="2" charset="0"/>
              </a:rPr>
              <a:t>What is Regulated by the DNR?</a:t>
            </a:r>
          </a:p>
          <a:p>
            <a:pPr marL="914400" lvl="1" indent="-457200" eaLnBrk="1" hangingPunct="1">
              <a:lnSpc>
                <a:spcPct val="150000"/>
              </a:lnSpc>
              <a:buFont typeface="Arial" panose="020B0604020202020204" pitchFamily="34" charset="0"/>
              <a:buChar char="•"/>
              <a:defRPr/>
            </a:pPr>
            <a:r>
              <a:rPr lang="en-US" altLang="en-US" sz="3200" dirty="0">
                <a:latin typeface="Ebrima" panose="02000000000000000000" pitchFamily="2" charset="0"/>
                <a:ea typeface="Ebrima" panose="02000000000000000000" pitchFamily="2" charset="0"/>
                <a:cs typeface="Ebrima" panose="02000000000000000000" pitchFamily="2" charset="0"/>
              </a:rPr>
              <a:t>How to Determine </a:t>
            </a:r>
            <a:r>
              <a:rPr lang="en-US" altLang="en-US" sz="3200" u="sng" dirty="0">
                <a:latin typeface="Ebrima" panose="02000000000000000000" pitchFamily="2" charset="0"/>
                <a:ea typeface="Ebrima" panose="02000000000000000000" pitchFamily="2" charset="0"/>
                <a:cs typeface="Ebrima" panose="02000000000000000000" pitchFamily="2" charset="0"/>
              </a:rPr>
              <a:t>Cumulative</a:t>
            </a:r>
            <a:r>
              <a:rPr lang="en-US" altLang="en-US" sz="3200" dirty="0">
                <a:latin typeface="Ebrima" panose="02000000000000000000" pitchFamily="2" charset="0"/>
                <a:ea typeface="Ebrima" panose="02000000000000000000" pitchFamily="2" charset="0"/>
                <a:cs typeface="Ebrima" panose="02000000000000000000" pitchFamily="2" charset="0"/>
              </a:rPr>
              <a:t> Design Flow Rate </a:t>
            </a:r>
          </a:p>
          <a:p>
            <a:pPr marL="914400" lvl="1" indent="-457200" eaLnBrk="1" hangingPunct="1">
              <a:lnSpc>
                <a:spcPct val="150000"/>
              </a:lnSpc>
              <a:buFont typeface="Arial" panose="020B0604020202020204" pitchFamily="34" charset="0"/>
              <a:buChar char="•"/>
              <a:defRPr/>
            </a:pPr>
            <a:r>
              <a:rPr lang="en-US" altLang="en-US" sz="3200" dirty="0">
                <a:latin typeface="Ebrima" panose="02000000000000000000" pitchFamily="2" charset="0"/>
                <a:ea typeface="Ebrima" panose="02000000000000000000" pitchFamily="2" charset="0"/>
                <a:cs typeface="Ebrima" panose="02000000000000000000" pitchFamily="2" charset="0"/>
              </a:rPr>
              <a:t>What is Considered Domestic Wastewater?</a:t>
            </a:r>
          </a:p>
          <a:p>
            <a:pPr marL="914400" lvl="1" indent="-457200" eaLnBrk="1" hangingPunct="1">
              <a:lnSpc>
                <a:spcPct val="150000"/>
              </a:lnSpc>
              <a:buFont typeface="Arial" panose="020B0604020202020204" pitchFamily="34" charset="0"/>
              <a:buChar char="•"/>
              <a:defRPr/>
            </a:pPr>
            <a:r>
              <a:rPr lang="en-US" altLang="en-US" sz="3200" dirty="0">
                <a:latin typeface="Ebrima" panose="02000000000000000000" pitchFamily="2" charset="0"/>
                <a:ea typeface="Ebrima" panose="02000000000000000000" pitchFamily="2" charset="0"/>
                <a:cs typeface="Ebrima" panose="02000000000000000000" pitchFamily="2" charset="0"/>
              </a:rPr>
              <a:t>What is Considered Industrial Wastewater?</a:t>
            </a:r>
          </a:p>
          <a:p>
            <a:pPr marL="914400" lvl="1" indent="-457200" eaLnBrk="1" hangingPunct="1">
              <a:lnSpc>
                <a:spcPct val="150000"/>
              </a:lnSpc>
              <a:buFont typeface="Arial" panose="020B0604020202020204" pitchFamily="34" charset="0"/>
              <a:buChar char="•"/>
              <a:defRPr/>
            </a:pPr>
            <a:r>
              <a:rPr lang="en-US" altLang="en-US" sz="3200" dirty="0">
                <a:latin typeface="Ebrima" panose="02000000000000000000" pitchFamily="2" charset="0"/>
                <a:ea typeface="Ebrima" panose="02000000000000000000" pitchFamily="2" charset="0"/>
                <a:cs typeface="Ebrima" panose="02000000000000000000" pitchFamily="2" charset="0"/>
              </a:rPr>
              <a:t>Plan Review Requirements </a:t>
            </a:r>
          </a:p>
          <a:p>
            <a:pPr marL="914400" lvl="1" indent="-457200" eaLnBrk="1" hangingPunct="1">
              <a:lnSpc>
                <a:spcPct val="150000"/>
              </a:lnSpc>
              <a:buFont typeface="Arial" panose="020B0604020202020204" pitchFamily="34" charset="0"/>
              <a:buChar char="•"/>
              <a:defRPr/>
            </a:pPr>
            <a:r>
              <a:rPr lang="en-US" altLang="en-US" sz="3200" dirty="0">
                <a:latin typeface="Ebrima" panose="02000000000000000000" pitchFamily="2" charset="0"/>
                <a:ea typeface="Ebrima" panose="02000000000000000000" pitchFamily="2" charset="0"/>
                <a:cs typeface="Ebrima" panose="02000000000000000000" pitchFamily="2" charset="0"/>
              </a:rPr>
              <a:t>WPDES Permitting Requirements</a:t>
            </a:r>
          </a:p>
          <a:p>
            <a:pPr marL="914400" lvl="1" indent="-457200" eaLnBrk="1" hangingPunct="1">
              <a:lnSpc>
                <a:spcPct val="150000"/>
              </a:lnSpc>
              <a:buFont typeface="Arial" panose="020B0604020202020204" pitchFamily="34" charset="0"/>
              <a:buChar char="•"/>
              <a:defRPr/>
            </a:pPr>
            <a:r>
              <a:rPr lang="en-US" altLang="en-US" sz="3200" dirty="0">
                <a:latin typeface="Ebrima" panose="02000000000000000000" pitchFamily="2" charset="0"/>
                <a:ea typeface="Ebrima" panose="02000000000000000000" pitchFamily="2" charset="0"/>
                <a:cs typeface="Ebrima" panose="02000000000000000000" pitchFamily="2" charset="0"/>
              </a:rPr>
              <a:t>MOU Update</a:t>
            </a:r>
          </a:p>
          <a:p>
            <a:pPr marL="914400" lvl="1" indent="-457200" eaLnBrk="1" hangingPunct="1">
              <a:lnSpc>
                <a:spcPct val="150000"/>
              </a:lnSpc>
              <a:buFont typeface="Arial" panose="020B0604020202020204" pitchFamily="34" charset="0"/>
              <a:buChar char="•"/>
              <a:defRPr/>
            </a:pPr>
            <a:endParaRPr lang="en-US" altLang="en-US" sz="3200" dirty="0">
              <a:latin typeface="Ebrima" panose="02000000000000000000" pitchFamily="2" charset="0"/>
              <a:ea typeface="Ebrima" panose="02000000000000000000" pitchFamily="2" charset="0"/>
              <a:cs typeface="Ebrima" panose="02000000000000000000" pitchFamily="2" charset="0"/>
            </a:endParaRPr>
          </a:p>
          <a:p>
            <a:pPr marL="914400" lvl="1" indent="-457200" eaLnBrk="1" hangingPunct="1">
              <a:lnSpc>
                <a:spcPct val="150000"/>
              </a:lnSpc>
              <a:buFont typeface="Arial" panose="020B0604020202020204" pitchFamily="34" charset="0"/>
              <a:buChar char="•"/>
              <a:defRPr/>
            </a:pPr>
            <a:endParaRPr lang="en-US" altLang="en-US" sz="3200" dirty="0">
              <a:latin typeface="Fira Sans Light" panose="020B0403050000020004" pitchFamily="34" charset="0"/>
            </a:endParaRPr>
          </a:p>
        </p:txBody>
      </p:sp>
    </p:spTree>
    <p:extLst>
      <p:ext uri="{BB962C8B-B14F-4D97-AF65-F5344CB8AC3E}">
        <p14:creationId xmlns:p14="http://schemas.microsoft.com/office/powerpoint/2010/main" val="1678829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9EFDF-F0B8-411E-AAAF-A6FF225DFD94}"/>
              </a:ext>
            </a:extLst>
          </p:cNvPr>
          <p:cNvSpPr>
            <a:spLocks noGrp="1"/>
          </p:cNvSpPr>
          <p:nvPr>
            <p:ph idx="1"/>
          </p:nvPr>
        </p:nvSpPr>
        <p:spPr>
          <a:xfrm>
            <a:off x="1257300" y="647700"/>
            <a:ext cx="15773400" cy="7543800"/>
          </a:xfrm>
        </p:spPr>
        <p:txBody>
          <a:bodyPr>
            <a:normAutofit/>
          </a:bodyPr>
          <a:lstStyle/>
          <a:p>
            <a:pPr marL="0" marR="0" lvl="0" indent="0">
              <a:lnSpc>
                <a:spcPct val="115000"/>
              </a:lnSpc>
              <a:spcBef>
                <a:spcPts val="0"/>
              </a:spcBef>
              <a:spcAft>
                <a:spcPts val="1000"/>
              </a:spcAft>
              <a:buSzPts val="1000"/>
              <a:buNone/>
              <a:tabLst>
                <a:tab pos="457200" algn="l"/>
              </a:tabLst>
            </a:pPr>
            <a:r>
              <a:rPr lang="en-US" altLang="en-US" sz="7500" dirty="0">
                <a:solidFill>
                  <a:schemeClr val="tx2">
                    <a:lumMod val="75000"/>
                  </a:schemeClr>
                </a:solidFill>
                <a:latin typeface="Anton" pitchFamily="2" charset="0"/>
              </a:rPr>
              <a:t>MOU (Memorandum of Understanding) Update</a:t>
            </a:r>
            <a:endParaRPr lang="en-US" sz="7500" dirty="0">
              <a:solidFill>
                <a:srgbClr val="1D231D"/>
              </a:solidFill>
              <a:effectLst/>
              <a:latin typeface="Ebrima" panose="02000000000000000000" pitchFamily="2" charset="0"/>
              <a:ea typeface="Ebrima" panose="02000000000000000000" pitchFamily="2" charset="0"/>
              <a:cs typeface="Ebrima" panose="02000000000000000000" pitchFamily="2"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3600" dirty="0">
                <a:solidFill>
                  <a:srgbClr val="1D231D"/>
                </a:solidFill>
                <a:effectLst/>
                <a:latin typeface="Ebrima" panose="02000000000000000000" pitchFamily="2" charset="0"/>
                <a:ea typeface="Ebrima" panose="02000000000000000000" pitchFamily="2" charset="0"/>
                <a:cs typeface="Ebrima" panose="02000000000000000000" pitchFamily="2" charset="0"/>
              </a:rPr>
              <a:t>1999 MOU between </a:t>
            </a:r>
            <a:r>
              <a:rPr lang="en-US" sz="3600" dirty="0" err="1">
                <a:solidFill>
                  <a:srgbClr val="1D231D"/>
                </a:solidFill>
                <a:effectLst/>
                <a:latin typeface="Ebrima" panose="02000000000000000000" pitchFamily="2" charset="0"/>
                <a:ea typeface="Ebrima" panose="02000000000000000000" pitchFamily="2" charset="0"/>
                <a:cs typeface="Ebrima" panose="02000000000000000000" pitchFamily="2" charset="0"/>
              </a:rPr>
              <a:t>DComm</a:t>
            </a:r>
            <a:r>
              <a:rPr lang="en-US" sz="3600" dirty="0">
                <a:solidFill>
                  <a:srgbClr val="1D231D"/>
                </a:solidFill>
                <a:effectLst/>
                <a:latin typeface="Ebrima" panose="02000000000000000000" pitchFamily="2" charset="0"/>
                <a:ea typeface="Ebrima" panose="02000000000000000000" pitchFamily="2" charset="0"/>
                <a:cs typeface="Ebrima" panose="02000000000000000000" pitchFamily="2" charset="0"/>
              </a:rPr>
              <a:t> (now DSPS) and DNR is being rewritten to clarify regulatory authority</a:t>
            </a:r>
          </a:p>
          <a:p>
            <a:pPr marL="685800" lvl="1" indent="0">
              <a:lnSpc>
                <a:spcPct val="115000"/>
              </a:lnSpc>
              <a:spcBef>
                <a:spcPts val="0"/>
              </a:spcBef>
              <a:spcAft>
                <a:spcPts val="1000"/>
              </a:spcAft>
              <a:buSzPts val="1000"/>
              <a:buNone/>
              <a:tabLst>
                <a:tab pos="457200" algn="l"/>
              </a:tabLst>
            </a:pPr>
            <a:endParaRPr lang="en-US" sz="2400" dirty="0">
              <a:solidFill>
                <a:srgbClr val="1D231D"/>
              </a:solidFill>
              <a:effectLst/>
              <a:latin typeface="Ebrima" panose="02000000000000000000" pitchFamily="2" charset="0"/>
              <a:ea typeface="Ebrima" panose="02000000000000000000" pitchFamily="2" charset="0"/>
              <a:cs typeface="Ebrima" panose="02000000000000000000" pitchFamily="2"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3600" dirty="0">
                <a:solidFill>
                  <a:srgbClr val="1D231D"/>
                </a:solidFill>
                <a:latin typeface="Ebrima" panose="02000000000000000000" pitchFamily="2" charset="0"/>
                <a:ea typeface="Ebrima" panose="02000000000000000000" pitchFamily="2" charset="0"/>
                <a:cs typeface="Ebrima" panose="02000000000000000000" pitchFamily="2" charset="0"/>
              </a:rPr>
              <a:t>MOU will be available for public comment after DSPS review</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endParaRPr lang="en-US" sz="3000" dirty="0">
              <a:solidFill>
                <a:srgbClr val="1D231D"/>
              </a:solidFill>
              <a:effectLst/>
              <a:latin typeface="Ebrima" panose="02000000000000000000" pitchFamily="2" charset="0"/>
              <a:ea typeface="Ebrima" panose="02000000000000000000" pitchFamily="2" charset="0"/>
              <a:cs typeface="Ebrima" panose="02000000000000000000" pitchFamily="2" charset="0"/>
            </a:endParaRPr>
          </a:p>
          <a:p>
            <a:endParaRPr lang="en-US" u="sng" dirty="0"/>
          </a:p>
          <a:p>
            <a:endParaRPr lang="en-US" u="sng" dirty="0"/>
          </a:p>
        </p:txBody>
      </p:sp>
    </p:spTree>
    <p:extLst>
      <p:ext uri="{BB962C8B-B14F-4D97-AF65-F5344CB8AC3E}">
        <p14:creationId xmlns:p14="http://schemas.microsoft.com/office/powerpoint/2010/main" val="285028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7275-66F4-4C53-9691-ACED22A6F59C}"/>
              </a:ext>
            </a:extLst>
          </p:cNvPr>
          <p:cNvSpPr>
            <a:spLocks noGrp="1"/>
          </p:cNvSpPr>
          <p:nvPr>
            <p:ph type="ctrTitle"/>
          </p:nvPr>
        </p:nvSpPr>
        <p:spPr>
          <a:xfrm>
            <a:off x="982216" y="2781300"/>
            <a:ext cx="10311413" cy="1472468"/>
          </a:xfrm>
        </p:spPr>
        <p:txBody>
          <a:bodyPr/>
          <a:lstStyle/>
          <a:p>
            <a:r>
              <a:rPr lang="en-US" dirty="0"/>
              <a:t>Laura Rodriguez Alvarez</a:t>
            </a:r>
          </a:p>
        </p:txBody>
      </p:sp>
      <p:sp>
        <p:nvSpPr>
          <p:cNvPr id="3" name="Subtitle 2">
            <a:extLst>
              <a:ext uri="{FF2B5EF4-FFF2-40B4-BE49-F238E27FC236}">
                <a16:creationId xmlns:a16="http://schemas.microsoft.com/office/drawing/2014/main" id="{47B1B68E-6511-462F-A005-CD9D8327F078}"/>
              </a:ext>
            </a:extLst>
          </p:cNvPr>
          <p:cNvSpPr>
            <a:spLocks noGrp="1"/>
          </p:cNvSpPr>
          <p:nvPr>
            <p:ph type="subTitle" idx="1"/>
          </p:nvPr>
        </p:nvSpPr>
        <p:spPr>
          <a:xfrm>
            <a:off x="982216" y="3848100"/>
            <a:ext cx="10311413" cy="1878135"/>
          </a:xfrm>
        </p:spPr>
        <p:txBody>
          <a:bodyPr>
            <a:normAutofit/>
          </a:bodyPr>
          <a:lstStyle/>
          <a:p>
            <a:endParaRPr lang="en-US" dirty="0">
              <a:hlinkClick r:id="rId3"/>
            </a:endParaRPr>
          </a:p>
          <a:p>
            <a:r>
              <a:rPr lang="en-US" dirty="0">
                <a:hlinkClick r:id="rId3"/>
              </a:rPr>
              <a:t>Laura.RodriguezAlvarez@wisconsin.gov</a:t>
            </a:r>
            <a:endParaRPr lang="en-US" dirty="0"/>
          </a:p>
        </p:txBody>
      </p:sp>
      <p:sp>
        <p:nvSpPr>
          <p:cNvPr id="4" name="Title 1">
            <a:extLst>
              <a:ext uri="{FF2B5EF4-FFF2-40B4-BE49-F238E27FC236}">
                <a16:creationId xmlns:a16="http://schemas.microsoft.com/office/drawing/2014/main" id="{D3B5B9B3-4C05-4318-B3C9-47296E682A11}"/>
              </a:ext>
            </a:extLst>
          </p:cNvPr>
          <p:cNvSpPr txBox="1">
            <a:spLocks/>
          </p:cNvSpPr>
          <p:nvPr/>
        </p:nvSpPr>
        <p:spPr>
          <a:xfrm>
            <a:off x="1007616" y="5726235"/>
            <a:ext cx="10311413" cy="1472468"/>
          </a:xfrm>
          <a:prstGeom prst="rect">
            <a:avLst/>
          </a:prstGeom>
        </p:spPr>
        <p:txBody>
          <a:bodyPr anchor="b">
            <a:normAutofit/>
          </a:bodyPr>
          <a:lstStyle>
            <a:lvl1pPr algn="ctr" defTabSz="1371600" rtl="0" eaLnBrk="1" latinLnBrk="0" hangingPunct="1">
              <a:lnSpc>
                <a:spcPct val="90000"/>
              </a:lnSpc>
              <a:spcBef>
                <a:spcPct val="0"/>
              </a:spcBef>
              <a:buNone/>
              <a:defRPr sz="5400" kern="1200">
                <a:solidFill>
                  <a:schemeClr val="bg1"/>
                </a:solidFill>
                <a:latin typeface="+mj-lt"/>
                <a:ea typeface="+mj-ea"/>
                <a:cs typeface="+mj-cs"/>
              </a:defRPr>
            </a:lvl1pPr>
          </a:lstStyle>
          <a:p>
            <a:r>
              <a:rPr lang="en-US" dirty="0"/>
              <a:t>Monica Begley</a:t>
            </a:r>
          </a:p>
        </p:txBody>
      </p:sp>
      <p:sp>
        <p:nvSpPr>
          <p:cNvPr id="5" name="Subtitle 2">
            <a:extLst>
              <a:ext uri="{FF2B5EF4-FFF2-40B4-BE49-F238E27FC236}">
                <a16:creationId xmlns:a16="http://schemas.microsoft.com/office/drawing/2014/main" id="{AACF1D63-31A9-46AC-A250-FD908A490915}"/>
              </a:ext>
            </a:extLst>
          </p:cNvPr>
          <p:cNvSpPr txBox="1">
            <a:spLocks/>
          </p:cNvSpPr>
          <p:nvPr/>
        </p:nvSpPr>
        <p:spPr>
          <a:xfrm>
            <a:off x="1033016" y="6737411"/>
            <a:ext cx="10311413" cy="2368490"/>
          </a:xfrm>
          <a:prstGeom prst="rect">
            <a:avLst/>
          </a:prstGeom>
        </p:spPr>
        <p:txBody>
          <a:bodyPr vert="horz" lIns="91440" tIns="45720" rIns="91440" bIns="45720" rtlCol="0">
            <a:normAutofit/>
          </a:bodyPr>
          <a:lstStyle>
            <a:lvl1pPr marL="0" indent="0" algn="ctr" defTabSz="1371600" rtl="0" eaLnBrk="1" latinLnBrk="0" hangingPunct="1">
              <a:lnSpc>
                <a:spcPct val="90000"/>
              </a:lnSpc>
              <a:spcBef>
                <a:spcPts val="1500"/>
              </a:spcBef>
              <a:buFont typeface="Arial" panose="020B0604020202020204" pitchFamily="34" charset="0"/>
              <a:buNone/>
              <a:defRPr sz="3600" b="1" kern="1200">
                <a:solidFill>
                  <a:schemeClr val="bg1"/>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0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48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06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6400"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endParaRPr lang="en-US" dirty="0">
              <a:hlinkClick r:id="rId3"/>
            </a:endParaRPr>
          </a:p>
          <a:p>
            <a:r>
              <a:rPr lang="en-US" dirty="0">
                <a:hlinkClick r:id="rId3"/>
              </a:rPr>
              <a:t>Monica.Begley@wisconsin.gov</a:t>
            </a:r>
            <a:endParaRPr lang="en-US" dirty="0"/>
          </a:p>
        </p:txBody>
      </p:sp>
    </p:spTree>
    <p:extLst>
      <p:ext uri="{BB962C8B-B14F-4D97-AF65-F5344CB8AC3E}">
        <p14:creationId xmlns:p14="http://schemas.microsoft.com/office/powerpoint/2010/main" val="364641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6" name="TextBox 5">
            <a:extLst>
              <a:ext uri="{FF2B5EF4-FFF2-40B4-BE49-F238E27FC236}">
                <a16:creationId xmlns:a16="http://schemas.microsoft.com/office/drawing/2014/main" id="{7465ED1B-605A-4F19-91F7-3844FC76774B}"/>
              </a:ext>
            </a:extLst>
          </p:cNvPr>
          <p:cNvSpPr txBox="1"/>
          <p:nvPr/>
        </p:nvSpPr>
        <p:spPr>
          <a:xfrm>
            <a:off x="838200" y="1333500"/>
            <a:ext cx="16611600" cy="7326108"/>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7500" dirty="0">
                <a:solidFill>
                  <a:schemeClr val="tx2">
                    <a:lumMod val="75000"/>
                  </a:schemeClr>
                </a:solidFill>
                <a:latin typeface="Anton" pitchFamily="2" charset="0"/>
              </a:rPr>
              <a:t>What Is Regulated By The DNR?</a:t>
            </a:r>
          </a:p>
          <a:p>
            <a:pPr lvl="1" eaLnBrk="1" hangingPunct="1">
              <a:lnSpc>
                <a:spcPct val="150000"/>
              </a:lnSpc>
              <a:defRPr/>
            </a:pPr>
            <a:endParaRPr lang="en-US" altLang="en-US" sz="3200" dirty="0">
              <a:latin typeface="Fira Sans Light" panose="020B0403050000020004" pitchFamily="34" charset="0"/>
            </a:endParaRPr>
          </a:p>
          <a:p>
            <a:pPr marL="914400" lvl="1" indent="-457200" eaLnBrk="1" hangingPunct="1">
              <a:lnSpc>
                <a:spcPct val="150000"/>
              </a:lnSpc>
              <a:buFont typeface="Arial" panose="020B0604020202020204" pitchFamily="34" charset="0"/>
              <a:buChar char="•"/>
              <a:defRPr/>
            </a:pPr>
            <a:r>
              <a:rPr lang="en-US" altLang="en-US" sz="3200" dirty="0">
                <a:latin typeface="Ebrima" panose="02000000000000000000" pitchFamily="2" charset="0"/>
                <a:ea typeface="Ebrima" panose="02000000000000000000" pitchFamily="2" charset="0"/>
                <a:cs typeface="Ebrima" panose="02000000000000000000" pitchFamily="2" charset="0"/>
              </a:rPr>
              <a:t>Private Onsite Wastewater Treatment Systems that:</a:t>
            </a:r>
          </a:p>
          <a:p>
            <a:pPr marL="1828800" lvl="3" indent="-457200">
              <a:lnSpc>
                <a:spcPct val="200000"/>
              </a:lnSpc>
              <a:buFont typeface="Wingdings" panose="05000000000000000000" pitchFamily="2" charset="2"/>
              <a:buChar char="Ø"/>
              <a:defRPr/>
            </a:pP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H</a:t>
            </a:r>
            <a:r>
              <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rPr>
              <a:t>ave a design flow rate of greater than or equal to 12,000 gallons per day</a:t>
            </a:r>
          </a:p>
          <a:p>
            <a:pPr marL="1828800" lvl="3" indent="-457200">
              <a:lnSpc>
                <a:spcPct val="200000"/>
              </a:lnSpc>
              <a:buFont typeface="Wingdings" panose="05000000000000000000" pitchFamily="2" charset="2"/>
              <a:buChar char="Ø"/>
              <a:defRPr/>
            </a:pPr>
            <a:r>
              <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rPr>
              <a:t>Are </a:t>
            </a:r>
            <a:r>
              <a:rPr lang="en-US" sz="3200" i="0" dirty="0">
                <a:solidFill>
                  <a:srgbClr val="1D231D"/>
                </a:solidFill>
                <a:effectLst/>
                <a:latin typeface="Ebrima" panose="02000000000000000000" pitchFamily="2" charset="0"/>
                <a:ea typeface="Ebrima" panose="02000000000000000000" pitchFamily="2" charset="0"/>
                <a:cs typeface="Ebrima" panose="02000000000000000000" pitchFamily="2" charset="0"/>
              </a:rPr>
              <a:t>new</a:t>
            </a:r>
            <a:r>
              <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rPr>
              <a:t> residential dwellings with greater than or equal to 85 bedrooms</a:t>
            </a:r>
          </a:p>
          <a:p>
            <a:pPr marL="1828800" lvl="3" indent="-457200">
              <a:lnSpc>
                <a:spcPct val="200000"/>
              </a:lnSpc>
              <a:buFont typeface="Wingdings" panose="05000000000000000000" pitchFamily="2" charset="2"/>
              <a:buChar char="Ø"/>
              <a:defRPr/>
            </a:pPr>
            <a:r>
              <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rPr>
              <a:t>Treat a </a:t>
            </a: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mix of </a:t>
            </a:r>
            <a:r>
              <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rPr>
              <a:t>domestic and industrial wastewater at any flow rate</a:t>
            </a:r>
          </a:p>
          <a:p>
            <a:pPr marL="1828800" lvl="3" indent="-457200">
              <a:lnSpc>
                <a:spcPct val="200000"/>
              </a:lnSpc>
              <a:buFont typeface="Wingdings" panose="05000000000000000000" pitchFamily="2" charset="2"/>
              <a:buChar char="Ø"/>
              <a:defRPr/>
            </a:pPr>
            <a:r>
              <a:rPr lang="en-US" altLang="en-US" sz="3200" dirty="0">
                <a:solidFill>
                  <a:srgbClr val="1D231D"/>
                </a:solidFill>
                <a:latin typeface="Ebrima" panose="02000000000000000000" pitchFamily="2" charset="0"/>
                <a:ea typeface="Ebrima" panose="02000000000000000000" pitchFamily="2" charset="0"/>
                <a:cs typeface="Ebrima" panose="02000000000000000000" pitchFamily="2" charset="0"/>
              </a:rPr>
              <a:t>Treat industrial wastewater at any flow rate</a:t>
            </a:r>
            <a:endParaRPr lang="en-US" altLang="en-US" sz="3200" dirty="0">
              <a:latin typeface="Ebrima" panose="02000000000000000000" pitchFamily="2" charset="0"/>
              <a:ea typeface="Ebrima" panose="02000000000000000000" pitchFamily="2" charset="0"/>
              <a:cs typeface="Ebrima" panose="02000000000000000000" pitchFamily="2" charset="0"/>
            </a:endParaRPr>
          </a:p>
          <a:p>
            <a:pPr marL="914400" lvl="1" indent="-457200" eaLnBrk="1" hangingPunct="1">
              <a:lnSpc>
                <a:spcPct val="150000"/>
              </a:lnSpc>
              <a:buFont typeface="Arial" panose="020B0604020202020204" pitchFamily="34" charset="0"/>
              <a:buChar char="•"/>
              <a:defRPr/>
            </a:pPr>
            <a:endParaRPr lang="en-US" altLang="en-US" sz="3200" dirty="0">
              <a:latin typeface="Fira Sans Light" panose="020B0403050000020004" pitchFamily="34" charset="0"/>
            </a:endParaRPr>
          </a:p>
        </p:txBody>
      </p:sp>
    </p:spTree>
    <p:extLst>
      <p:ext uri="{BB962C8B-B14F-4D97-AF65-F5344CB8AC3E}">
        <p14:creationId xmlns:p14="http://schemas.microsoft.com/office/powerpoint/2010/main" val="356053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6" name="TextBox 5">
            <a:extLst>
              <a:ext uri="{FF2B5EF4-FFF2-40B4-BE49-F238E27FC236}">
                <a16:creationId xmlns:a16="http://schemas.microsoft.com/office/drawing/2014/main" id="{7465ED1B-605A-4F19-91F7-3844FC76774B}"/>
              </a:ext>
            </a:extLst>
          </p:cNvPr>
          <p:cNvSpPr txBox="1"/>
          <p:nvPr/>
        </p:nvSpPr>
        <p:spPr>
          <a:xfrm>
            <a:off x="990600" y="1333500"/>
            <a:ext cx="16611600" cy="6002221"/>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7500" dirty="0">
                <a:solidFill>
                  <a:schemeClr val="tx2">
                    <a:lumMod val="75000"/>
                  </a:schemeClr>
                </a:solidFill>
                <a:latin typeface="Anton" pitchFamily="2" charset="0"/>
              </a:rPr>
              <a:t>Cumulative Design Flow Rate</a:t>
            </a:r>
          </a:p>
          <a:p>
            <a:pPr marL="68263" indent="0" eaLnBrk="1" hangingPunct="1">
              <a:buFont typeface="Wingdings" panose="05000000000000000000" pitchFamily="2" charset="2"/>
              <a:buNone/>
              <a:defRPr/>
            </a:pPr>
            <a:endParaRPr lang="en-US" altLang="en-US" sz="7500" dirty="0">
              <a:solidFill>
                <a:schemeClr val="tx2">
                  <a:lumMod val="75000"/>
                </a:schemeClr>
              </a:solidFill>
              <a:latin typeface="Anton" pitchFamily="2" charset="0"/>
            </a:endParaRPr>
          </a:p>
          <a:p>
            <a:pPr marL="914400" lvl="1" indent="-457200" eaLnBrk="1" hangingPunct="1">
              <a:lnSpc>
                <a:spcPct val="150000"/>
              </a:lnSpc>
              <a:buFont typeface="Arial" panose="020B0604020202020204" pitchFamily="34" charset="0"/>
              <a:buChar char="•"/>
              <a:defRPr/>
            </a:pPr>
            <a:r>
              <a:rPr lang="en-US" sz="3200" b="1" i="0" dirty="0">
                <a:solidFill>
                  <a:srgbClr val="333333"/>
                </a:solidFill>
                <a:effectLst/>
                <a:latin typeface="Ebrima" panose="02000000000000000000" pitchFamily="2" charset="0"/>
                <a:ea typeface="Ebrima" panose="02000000000000000000" pitchFamily="2" charset="0"/>
                <a:cs typeface="Ebrima" panose="02000000000000000000" pitchFamily="2" charset="0"/>
              </a:rPr>
              <a:t>NR 200.03(5) states that : </a:t>
            </a:r>
            <a:r>
              <a:rPr lang="en-US" sz="3200" b="0" i="0" dirty="0">
                <a:solidFill>
                  <a:srgbClr val="000000"/>
                </a:solidFill>
                <a:effectLst/>
                <a:latin typeface="Ebrima" panose="02000000000000000000" pitchFamily="2" charset="0"/>
                <a:ea typeface="Ebrima" panose="02000000000000000000" pitchFamily="2" charset="0"/>
                <a:cs typeface="Ebrima" panose="02000000000000000000" pitchFamily="2" charset="0"/>
              </a:rPr>
              <a:t>if one private sewage system is located near another private sewage system, the design capacities of each of the systems shall be added together if the perimeter of the distribution cell of one system is less than 1,500 feet from the perimeter of a distribution cell of another system and the systems are under the same ownership.</a:t>
            </a:r>
            <a:endParaRPr lang="en-US" altLang="en-US" sz="32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4749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pic>
        <p:nvPicPr>
          <p:cNvPr id="7" name="Picture 6">
            <a:extLst>
              <a:ext uri="{FF2B5EF4-FFF2-40B4-BE49-F238E27FC236}">
                <a16:creationId xmlns:a16="http://schemas.microsoft.com/office/drawing/2014/main" id="{A080F739-E2FB-43DD-A666-B98C984E2187}"/>
              </a:ext>
            </a:extLst>
          </p:cNvPr>
          <p:cNvPicPr>
            <a:picLocks noChangeAspect="1"/>
          </p:cNvPicPr>
          <p:nvPr/>
        </p:nvPicPr>
        <p:blipFill>
          <a:blip r:embed="rId3"/>
          <a:stretch>
            <a:fillRect/>
          </a:stretch>
        </p:blipFill>
        <p:spPr>
          <a:xfrm>
            <a:off x="13496925" y="733425"/>
            <a:ext cx="4105275" cy="2200275"/>
          </a:xfrm>
          <a:prstGeom prst="rect">
            <a:avLst/>
          </a:prstGeom>
        </p:spPr>
      </p:pic>
      <p:sp>
        <p:nvSpPr>
          <p:cNvPr id="8" name="TextBox 7">
            <a:extLst>
              <a:ext uri="{FF2B5EF4-FFF2-40B4-BE49-F238E27FC236}">
                <a16:creationId xmlns:a16="http://schemas.microsoft.com/office/drawing/2014/main" id="{4C347FF9-258E-4D12-961B-5AEBE28324E2}"/>
              </a:ext>
            </a:extLst>
          </p:cNvPr>
          <p:cNvSpPr txBox="1"/>
          <p:nvPr/>
        </p:nvSpPr>
        <p:spPr>
          <a:xfrm>
            <a:off x="1143000" y="1115705"/>
            <a:ext cx="9144000" cy="1246495"/>
          </a:xfrm>
          <a:prstGeom prst="rect">
            <a:avLst/>
          </a:prstGeom>
          <a:noFill/>
        </p:spPr>
        <p:txBody>
          <a:bodyPr wrap="square">
            <a:spAutoFit/>
          </a:bodyPr>
          <a:lstStyle/>
          <a:p>
            <a:r>
              <a:rPr lang="en-US" altLang="en-US" sz="7500" dirty="0">
                <a:solidFill>
                  <a:schemeClr val="tx2">
                    <a:lumMod val="75000"/>
                  </a:schemeClr>
                </a:solidFill>
                <a:latin typeface="Anton" pitchFamily="2" charset="0"/>
              </a:rPr>
              <a:t>Examples</a:t>
            </a:r>
            <a:endParaRPr lang="en-US" sz="7500" dirty="0"/>
          </a:p>
        </p:txBody>
      </p:sp>
      <p:pic>
        <p:nvPicPr>
          <p:cNvPr id="9" name="Picture 8">
            <a:extLst>
              <a:ext uri="{FF2B5EF4-FFF2-40B4-BE49-F238E27FC236}">
                <a16:creationId xmlns:a16="http://schemas.microsoft.com/office/drawing/2014/main" id="{9925C486-29CB-302A-CFA7-33A13C1D90B9}"/>
              </a:ext>
            </a:extLst>
          </p:cNvPr>
          <p:cNvPicPr>
            <a:picLocks noChangeAspect="1"/>
          </p:cNvPicPr>
          <p:nvPr/>
        </p:nvPicPr>
        <p:blipFill>
          <a:blip r:embed="rId4"/>
          <a:stretch>
            <a:fillRect/>
          </a:stretch>
        </p:blipFill>
        <p:spPr>
          <a:xfrm>
            <a:off x="2590800" y="3162300"/>
            <a:ext cx="12633339" cy="4855811"/>
          </a:xfrm>
          <a:prstGeom prst="rect">
            <a:avLst/>
          </a:prstGeom>
        </p:spPr>
      </p:pic>
    </p:spTree>
    <p:extLst>
      <p:ext uri="{BB962C8B-B14F-4D97-AF65-F5344CB8AC3E}">
        <p14:creationId xmlns:p14="http://schemas.microsoft.com/office/powerpoint/2010/main" val="270378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505835"/>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6" name="TextBox 5">
            <a:extLst>
              <a:ext uri="{FF2B5EF4-FFF2-40B4-BE49-F238E27FC236}">
                <a16:creationId xmlns:a16="http://schemas.microsoft.com/office/drawing/2014/main" id="{7465ED1B-605A-4F19-91F7-3844FC76774B}"/>
              </a:ext>
            </a:extLst>
          </p:cNvPr>
          <p:cNvSpPr txBox="1"/>
          <p:nvPr/>
        </p:nvSpPr>
        <p:spPr>
          <a:xfrm>
            <a:off x="533400" y="744901"/>
            <a:ext cx="16916400" cy="9542099"/>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7500" dirty="0">
                <a:solidFill>
                  <a:schemeClr val="tx2">
                    <a:lumMod val="75000"/>
                  </a:schemeClr>
                </a:solidFill>
                <a:latin typeface="Anton" pitchFamily="2" charset="0"/>
              </a:rPr>
              <a:t>What Is Considered Domestic Wastewater?</a:t>
            </a:r>
          </a:p>
          <a:p>
            <a:pPr lvl="1" eaLnBrk="1" hangingPunct="1">
              <a:lnSpc>
                <a:spcPct val="150000"/>
              </a:lnSpc>
              <a:defRPr/>
            </a:pPr>
            <a:endParaRPr lang="en-US" altLang="en-US" sz="3200" dirty="0">
              <a:latin typeface="Fira Sans Light" panose="020B0403050000020004" pitchFamily="34" charset="0"/>
            </a:endParaRPr>
          </a:p>
          <a:p>
            <a:pPr marL="914400" lvl="1" indent="-457200" eaLnBrk="1" hangingPunct="1">
              <a:lnSpc>
                <a:spcPct val="150000"/>
              </a:lnSpc>
              <a:buFont typeface="Arial" panose="020B0604020202020204" pitchFamily="34" charset="0"/>
              <a:buChar char="•"/>
              <a:defRPr/>
            </a:pPr>
            <a:r>
              <a:rPr lang="en-US" altLang="en-US" sz="3200" dirty="0">
                <a:latin typeface="Ebrima" panose="02000000000000000000" pitchFamily="2" charset="0"/>
                <a:ea typeface="Ebrima" panose="02000000000000000000" pitchFamily="2" charset="0"/>
                <a:cs typeface="Ebrima" panose="02000000000000000000" pitchFamily="2" charset="0"/>
              </a:rPr>
              <a:t>Wastewater typically discharged from plumbing facilities in private dwellings or commercial domestic establishments which includes </a:t>
            </a:r>
            <a:r>
              <a:rPr lang="en-US" dirty="0">
                <a:solidFill>
                  <a:srgbClr val="333333"/>
                </a:solidFill>
                <a:effectLst/>
                <a:latin typeface="Ebrima" panose="02000000000000000000" pitchFamily="2" charset="0"/>
                <a:ea typeface="Ebrima" panose="02000000000000000000" pitchFamily="2" charset="0"/>
                <a:cs typeface="Ebrima" panose="02000000000000000000" pitchFamily="2" charset="0"/>
              </a:rPr>
              <a:t>(</a:t>
            </a:r>
            <a:r>
              <a:rPr lang="en-US" i="1" dirty="0">
                <a:solidFill>
                  <a:srgbClr val="333333"/>
                </a:solidFill>
                <a:effectLst/>
                <a:latin typeface="Ebrima" panose="02000000000000000000" pitchFamily="2" charset="0"/>
                <a:ea typeface="Ebrima" panose="02000000000000000000" pitchFamily="2" charset="0"/>
                <a:cs typeface="Ebrima" panose="02000000000000000000" pitchFamily="2" charset="0"/>
              </a:rPr>
              <a:t>s. NR 205.03(14), Wis. Adm. Code</a:t>
            </a:r>
            <a:r>
              <a:rPr lang="en-US" dirty="0">
                <a:solidFill>
                  <a:srgbClr val="333333"/>
                </a:solidFill>
                <a:effectLst/>
                <a:latin typeface="Ebrima" panose="02000000000000000000" pitchFamily="2" charset="0"/>
                <a:ea typeface="Ebrima" panose="02000000000000000000" pitchFamily="2" charset="0"/>
                <a:cs typeface="Ebrima" panose="02000000000000000000" pitchFamily="2" charset="0"/>
              </a:rPr>
              <a:t>). </a:t>
            </a:r>
            <a:r>
              <a:rPr lang="en-US" altLang="en-US" sz="3200" dirty="0">
                <a:latin typeface="Ebrima" panose="02000000000000000000" pitchFamily="2" charset="0"/>
                <a:ea typeface="Ebrima" panose="02000000000000000000" pitchFamily="2" charset="0"/>
                <a:cs typeface="Ebrima" panose="02000000000000000000" pitchFamily="2" charset="0"/>
              </a:rPr>
              <a:t>:</a:t>
            </a:r>
          </a:p>
          <a:p>
            <a:pPr marL="1828800" lvl="3" indent="-457200">
              <a:lnSpc>
                <a:spcPct val="150000"/>
              </a:lnSpc>
              <a:buFont typeface="Wingdings" panose="05000000000000000000" pitchFamily="2" charset="2"/>
              <a:buChar char="Ø"/>
              <a:defRPr/>
            </a:pPr>
            <a:r>
              <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rPr>
              <a:t>sanitary, bath, laundry, dishwashing, garbage disposal and cleaning wastewaters. </a:t>
            </a:r>
          </a:p>
          <a:p>
            <a:pPr lvl="3">
              <a:lnSpc>
                <a:spcPct val="150000"/>
              </a:lnSpc>
              <a:defRPr/>
            </a:pPr>
            <a:endPar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endParaRPr>
          </a:p>
          <a:p>
            <a:pPr marL="914400" lvl="1" indent="-457200">
              <a:lnSpc>
                <a:spcPct val="150000"/>
              </a:lnSpc>
              <a:buFont typeface="Arial" panose="020B0604020202020204" pitchFamily="34" charset="0"/>
              <a:buChar char="•"/>
              <a:defRPr/>
            </a:pP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For reference, commercial domestic establishment means any establishment which has the capability to collect, treat or dispose of domestic wastes including but not limited to restaurants, country clubs, mobile home parks, motels and hotels</a:t>
            </a:r>
            <a:r>
              <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rPr>
              <a:t> </a:t>
            </a:r>
            <a:r>
              <a:rPr lang="en-US" dirty="0">
                <a:solidFill>
                  <a:srgbClr val="333333"/>
                </a:solidFill>
                <a:effectLst/>
                <a:latin typeface="Ebrima" panose="02000000000000000000" pitchFamily="2" charset="0"/>
                <a:ea typeface="Ebrima" panose="02000000000000000000" pitchFamily="2" charset="0"/>
                <a:cs typeface="Ebrima" panose="02000000000000000000" pitchFamily="2" charset="0"/>
              </a:rPr>
              <a:t>(</a:t>
            </a:r>
            <a:r>
              <a:rPr lang="en-US" i="1" dirty="0">
                <a:solidFill>
                  <a:srgbClr val="333333"/>
                </a:solidFill>
                <a:effectLst/>
                <a:latin typeface="Ebrima" panose="02000000000000000000" pitchFamily="2" charset="0"/>
                <a:ea typeface="Ebrima" panose="02000000000000000000" pitchFamily="2" charset="0"/>
                <a:cs typeface="Ebrima" panose="02000000000000000000" pitchFamily="2" charset="0"/>
              </a:rPr>
              <a:t>s. NR 205.03(7), Wis. Adm. Code</a:t>
            </a:r>
            <a:r>
              <a:rPr lang="en-US" dirty="0">
                <a:solidFill>
                  <a:srgbClr val="333333"/>
                </a:solidFill>
                <a:effectLst/>
                <a:latin typeface="Ebrima" panose="02000000000000000000" pitchFamily="2" charset="0"/>
                <a:ea typeface="Ebrima" panose="02000000000000000000" pitchFamily="2" charset="0"/>
                <a:cs typeface="Ebrima" panose="02000000000000000000" pitchFamily="2" charset="0"/>
              </a:rPr>
              <a:t>) .</a:t>
            </a:r>
            <a:endPar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endParaRPr>
          </a:p>
          <a:p>
            <a:pPr lvl="1">
              <a:lnSpc>
                <a:spcPct val="150000"/>
              </a:lnSpc>
              <a:defRPr/>
            </a:pPr>
            <a:endParaRPr lang="en-US" altLang="en-US" sz="3200" dirty="0">
              <a:latin typeface="Fira Sans" panose="020B0503050000020004" pitchFamily="34" charset="0"/>
            </a:endParaRPr>
          </a:p>
          <a:p>
            <a:pPr lvl="3">
              <a:lnSpc>
                <a:spcPct val="200000"/>
              </a:lnSpc>
              <a:defRPr/>
            </a:pPr>
            <a:endParaRPr lang="en-US" altLang="en-US" sz="3200" dirty="0">
              <a:latin typeface="Fira Sans Light" panose="020B0403050000020004" pitchFamily="34" charset="0"/>
            </a:endParaRPr>
          </a:p>
          <a:p>
            <a:pPr marL="914400" lvl="1" indent="-457200" eaLnBrk="1" hangingPunct="1">
              <a:lnSpc>
                <a:spcPct val="150000"/>
              </a:lnSpc>
              <a:buFont typeface="Arial" panose="020B0604020202020204" pitchFamily="34" charset="0"/>
              <a:buChar char="•"/>
              <a:defRPr/>
            </a:pPr>
            <a:endParaRPr lang="en-US" altLang="en-US" sz="3200" dirty="0">
              <a:latin typeface="Fira Sans Light" panose="020B0403050000020004" pitchFamily="34" charset="0"/>
            </a:endParaRPr>
          </a:p>
        </p:txBody>
      </p:sp>
    </p:spTree>
    <p:extLst>
      <p:ext uri="{BB962C8B-B14F-4D97-AF65-F5344CB8AC3E}">
        <p14:creationId xmlns:p14="http://schemas.microsoft.com/office/powerpoint/2010/main" val="196399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6" name="TextBox 5">
            <a:extLst>
              <a:ext uri="{FF2B5EF4-FFF2-40B4-BE49-F238E27FC236}">
                <a16:creationId xmlns:a16="http://schemas.microsoft.com/office/drawing/2014/main" id="{7465ED1B-605A-4F19-91F7-3844FC76774B}"/>
              </a:ext>
            </a:extLst>
          </p:cNvPr>
          <p:cNvSpPr txBox="1"/>
          <p:nvPr/>
        </p:nvSpPr>
        <p:spPr>
          <a:xfrm>
            <a:off x="990600" y="1485900"/>
            <a:ext cx="16611600" cy="5201424"/>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7500" dirty="0">
                <a:solidFill>
                  <a:schemeClr val="tx2">
                    <a:lumMod val="75000"/>
                  </a:schemeClr>
                </a:solidFill>
                <a:latin typeface="Anton" pitchFamily="2" charset="0"/>
              </a:rPr>
              <a:t>*Note*</a:t>
            </a:r>
          </a:p>
          <a:p>
            <a:pPr marL="68263">
              <a:defRPr/>
            </a:pPr>
            <a:endParaRPr lang="en-US" sz="5400" dirty="0">
              <a:effectLst/>
              <a:latin typeface="Ebrima" panose="02000000000000000000" pitchFamily="2" charset="0"/>
              <a:ea typeface="Ebrima" panose="02000000000000000000" pitchFamily="2" charset="0"/>
              <a:cs typeface="Ebrima" panose="02000000000000000000" pitchFamily="2" charset="0"/>
            </a:endParaRPr>
          </a:p>
          <a:p>
            <a:pPr marL="525463" indent="-457200">
              <a:buFont typeface="Arial" panose="020B0604020202020204" pitchFamily="34" charset="0"/>
              <a:buChar char="•"/>
              <a:defRPr/>
            </a:pPr>
            <a:r>
              <a:rPr lang="en-US" sz="3200" dirty="0">
                <a:effectLst/>
                <a:latin typeface="Ebrima" panose="02000000000000000000" pitchFamily="2" charset="0"/>
                <a:ea typeface="Ebrima" panose="02000000000000000000" pitchFamily="2" charset="0"/>
                <a:cs typeface="Ebrima" panose="02000000000000000000" pitchFamily="2" charset="0"/>
              </a:rPr>
              <a:t>If the wastewater is above DSPS </a:t>
            </a:r>
            <a:r>
              <a:rPr lang="en-US" sz="3200" dirty="0">
                <a:latin typeface="Ebrima" panose="02000000000000000000" pitchFamily="2" charset="0"/>
                <a:ea typeface="Ebrima" panose="02000000000000000000" pitchFamily="2" charset="0"/>
                <a:cs typeface="Ebrima" panose="02000000000000000000" pitchFamily="2" charset="0"/>
              </a:rPr>
              <a:t>limit </a:t>
            </a:r>
            <a:r>
              <a:rPr lang="en-US" sz="3200" dirty="0">
                <a:effectLst/>
                <a:latin typeface="Ebrima" panose="02000000000000000000" pitchFamily="2" charset="0"/>
                <a:ea typeface="Ebrima" panose="02000000000000000000" pitchFamily="2" charset="0"/>
                <a:cs typeface="Ebrima" panose="02000000000000000000" pitchFamily="2" charset="0"/>
              </a:rPr>
              <a:t>concentrations for domestic wastewater (BOD, TSS, </a:t>
            </a:r>
            <a:r>
              <a:rPr lang="en-US" sz="3200" dirty="0" err="1">
                <a:effectLst/>
                <a:latin typeface="Ebrima" panose="02000000000000000000" pitchFamily="2" charset="0"/>
                <a:ea typeface="Ebrima" panose="02000000000000000000" pitchFamily="2" charset="0"/>
                <a:cs typeface="Ebrima" panose="02000000000000000000" pitchFamily="2" charset="0"/>
              </a:rPr>
              <a:t>etc</a:t>
            </a:r>
            <a:r>
              <a:rPr lang="en-US" sz="3200" dirty="0">
                <a:effectLst/>
                <a:latin typeface="Ebrima" panose="02000000000000000000" pitchFamily="2" charset="0"/>
                <a:ea typeface="Ebrima" panose="02000000000000000000" pitchFamily="2" charset="0"/>
                <a:cs typeface="Ebrima" panose="02000000000000000000" pitchFamily="2" charset="0"/>
              </a:rPr>
              <a:t>), that is considered high strength waste and needs to be pretreated. That does not necessarily make the wastewater industrial strength and it therefore does not need DNR concurrence</a:t>
            </a:r>
            <a:r>
              <a:rPr lang="en-US" sz="3200" dirty="0">
                <a:latin typeface="Ebrima" panose="02000000000000000000" pitchFamily="2" charset="0"/>
                <a:ea typeface="Ebrima" panose="02000000000000000000" pitchFamily="2" charset="0"/>
                <a:cs typeface="Ebrima" panose="02000000000000000000" pitchFamily="2" charset="0"/>
              </a:rPr>
              <a:t> if less than 12,000 gallons per day.</a:t>
            </a:r>
            <a:endParaRPr lang="en-US" altLang="en-US" sz="3200" dirty="0">
              <a:latin typeface="Ebrima" panose="02000000000000000000" pitchFamily="2" charset="0"/>
              <a:ea typeface="Ebrima" panose="02000000000000000000" pitchFamily="2" charset="0"/>
              <a:cs typeface="Ebrima" panose="02000000000000000000" pitchFamily="2" charset="0"/>
            </a:endParaRPr>
          </a:p>
          <a:p>
            <a:pPr marL="68263" indent="0" eaLnBrk="1" hangingPunct="1">
              <a:buFont typeface="Wingdings" panose="05000000000000000000" pitchFamily="2" charset="2"/>
              <a:buNone/>
              <a:defRPr/>
            </a:pPr>
            <a:endParaRPr lang="en-US" altLang="en-US" sz="7500" dirty="0">
              <a:solidFill>
                <a:schemeClr val="tx2">
                  <a:lumMod val="75000"/>
                </a:schemeClr>
              </a:solidFill>
              <a:latin typeface="Anton" pitchFamily="2" charset="0"/>
            </a:endParaRPr>
          </a:p>
        </p:txBody>
      </p:sp>
    </p:spTree>
    <p:extLst>
      <p:ext uri="{BB962C8B-B14F-4D97-AF65-F5344CB8AC3E}">
        <p14:creationId xmlns:p14="http://schemas.microsoft.com/office/powerpoint/2010/main" val="22547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6" name="TextBox 5">
            <a:extLst>
              <a:ext uri="{FF2B5EF4-FFF2-40B4-BE49-F238E27FC236}">
                <a16:creationId xmlns:a16="http://schemas.microsoft.com/office/drawing/2014/main" id="{7465ED1B-605A-4F19-91F7-3844FC76774B}"/>
              </a:ext>
            </a:extLst>
          </p:cNvPr>
          <p:cNvSpPr txBox="1"/>
          <p:nvPr/>
        </p:nvSpPr>
        <p:spPr>
          <a:xfrm>
            <a:off x="419100" y="1246127"/>
            <a:ext cx="17449800" cy="8234049"/>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7500" dirty="0">
                <a:solidFill>
                  <a:schemeClr val="tx2">
                    <a:lumMod val="75000"/>
                  </a:schemeClr>
                </a:solidFill>
                <a:latin typeface="Anton" pitchFamily="2" charset="0"/>
              </a:rPr>
              <a:t>What Is Considered Industrial Wastewater?</a:t>
            </a:r>
          </a:p>
          <a:p>
            <a:pPr lvl="1" eaLnBrk="1" hangingPunct="1">
              <a:lnSpc>
                <a:spcPct val="150000"/>
              </a:lnSpc>
              <a:defRPr/>
            </a:pPr>
            <a:endParaRPr lang="en-US" altLang="en-US" sz="3200" dirty="0">
              <a:latin typeface="Fira Sans Light" panose="020B0403050000020004" pitchFamily="34" charset="0"/>
            </a:endParaRPr>
          </a:p>
          <a:p>
            <a:pPr marL="914400" lvl="1" indent="-457200" eaLnBrk="1" hangingPunct="1">
              <a:lnSpc>
                <a:spcPct val="150000"/>
              </a:lnSpc>
              <a:buFont typeface="Arial" panose="020B0604020202020204" pitchFamily="34" charset="0"/>
              <a:buChar char="•"/>
              <a:defRPr/>
            </a:pPr>
            <a:r>
              <a:rPr lang="en-US" sz="3200" b="0" i="0" dirty="0">
                <a:solidFill>
                  <a:srgbClr val="1D231D"/>
                </a:solidFill>
                <a:effectLst/>
                <a:latin typeface="Ebrima" panose="02000000000000000000" pitchFamily="2" charset="0"/>
                <a:ea typeface="Ebrima" panose="02000000000000000000" pitchFamily="2" charset="0"/>
                <a:cs typeface="Ebrima" panose="02000000000000000000" pitchFamily="2" charset="0"/>
              </a:rPr>
              <a:t>Process wastewater and waste liquid products, including:</a:t>
            </a:r>
          </a:p>
          <a:p>
            <a:pPr lvl="1" eaLnBrk="1" hangingPunct="1">
              <a:lnSpc>
                <a:spcPct val="150000"/>
              </a:lnSpc>
              <a:defRPr/>
            </a:pPr>
            <a:endParaRPr lang="en-US" altLang="en-US" sz="3200" dirty="0">
              <a:latin typeface="Ebrima" panose="02000000000000000000" pitchFamily="2" charset="0"/>
              <a:ea typeface="Ebrima" panose="02000000000000000000" pitchFamily="2" charset="0"/>
              <a:cs typeface="Ebrima" panose="02000000000000000000" pitchFamily="2" charset="0"/>
            </a:endParaRPr>
          </a:p>
          <a:p>
            <a:pPr marL="1828800" lvl="3" indent="-457200">
              <a:lnSpc>
                <a:spcPct val="150000"/>
              </a:lnSpc>
              <a:buFont typeface="Wingdings" panose="05000000000000000000" pitchFamily="2" charset="2"/>
              <a:buChar char="Ø"/>
              <a:defRPr/>
            </a:pPr>
            <a:r>
              <a:rPr lang="en-US" sz="3200" dirty="0">
                <a:solidFill>
                  <a:srgbClr val="1D231D"/>
                </a:solidFill>
                <a:latin typeface="Ebrima" panose="02000000000000000000" pitchFamily="2" charset="0"/>
                <a:ea typeface="Ebrima" panose="02000000000000000000" pitchFamily="2" charset="0"/>
                <a:cs typeface="Ebrima" panose="02000000000000000000" pitchFamily="2" charset="0"/>
              </a:rPr>
              <a:t>Silage leachate, whey, whey permeate, whey filtrate, contact cooling water, cooling or boiler water containing water treatment additives, and wash water generated in industrial, commercial and agricultural operations which result in a point source discharge to a land treatment system </a:t>
            </a:r>
            <a:r>
              <a:rPr lang="en-US" sz="1800" dirty="0">
                <a:solidFill>
                  <a:srgbClr val="333333"/>
                </a:solidFill>
                <a:effectLst/>
                <a:latin typeface="Ebrima" panose="02000000000000000000" pitchFamily="2" charset="0"/>
                <a:ea typeface="Ebrima" panose="02000000000000000000" pitchFamily="2" charset="0"/>
                <a:cs typeface="Ebrima" panose="02000000000000000000" pitchFamily="2" charset="0"/>
              </a:rPr>
              <a:t>(</a:t>
            </a:r>
            <a:r>
              <a:rPr lang="en-US" sz="1800" i="1" dirty="0">
                <a:solidFill>
                  <a:srgbClr val="333333"/>
                </a:solidFill>
                <a:effectLst/>
                <a:latin typeface="Ebrima" panose="02000000000000000000" pitchFamily="2" charset="0"/>
                <a:ea typeface="Ebrima" panose="02000000000000000000" pitchFamily="2" charset="0"/>
                <a:cs typeface="Ebrima" panose="02000000000000000000" pitchFamily="2" charset="0"/>
              </a:rPr>
              <a:t>s. NR 214.02(27), Wis. Adm. Code</a:t>
            </a:r>
            <a:r>
              <a:rPr lang="en-US" sz="1800" dirty="0">
                <a:solidFill>
                  <a:srgbClr val="333333"/>
                </a:solidFill>
                <a:effectLst/>
                <a:latin typeface="Ebrima" panose="02000000000000000000" pitchFamily="2" charset="0"/>
                <a:ea typeface="Ebrima" panose="02000000000000000000" pitchFamily="2" charset="0"/>
                <a:cs typeface="Ebrima" panose="02000000000000000000" pitchFamily="2" charset="0"/>
              </a:rPr>
              <a:t>)</a:t>
            </a:r>
            <a:r>
              <a:rPr lang="en-US" dirty="0">
                <a:latin typeface="Ebrima" panose="02000000000000000000" pitchFamily="2" charset="0"/>
                <a:ea typeface="Ebrima" panose="02000000000000000000" pitchFamily="2" charset="0"/>
                <a:cs typeface="Ebrima" panose="02000000000000000000" pitchFamily="2" charset="0"/>
              </a:rPr>
              <a:t>.</a:t>
            </a:r>
          </a:p>
          <a:p>
            <a:pPr lvl="3">
              <a:lnSpc>
                <a:spcPct val="150000"/>
              </a:lnSpc>
              <a:defRPr/>
            </a:pPr>
            <a:endParaRPr lang="en-US" sz="3200" dirty="0">
              <a:solidFill>
                <a:srgbClr val="1D231D"/>
              </a:solidFill>
              <a:latin typeface="Fira Sans Light" panose="020B0403050000020004" pitchFamily="34" charset="0"/>
            </a:endParaRPr>
          </a:p>
          <a:p>
            <a:pPr lvl="3">
              <a:lnSpc>
                <a:spcPct val="150000"/>
              </a:lnSpc>
              <a:defRPr/>
            </a:pPr>
            <a:br>
              <a:rPr lang="en-US" sz="1800" b="1" i="0" dirty="0">
                <a:solidFill>
                  <a:srgbClr val="000000"/>
                </a:solidFill>
                <a:effectLst/>
                <a:latin typeface="Helvetica" panose="020B0604020202020204" pitchFamily="34" charset="0"/>
              </a:rPr>
            </a:br>
            <a:endParaRPr lang="en-US" sz="3200" dirty="0">
              <a:solidFill>
                <a:srgbClr val="1D231D"/>
              </a:solidFill>
              <a:latin typeface="Fira Sans Light" panose="020B0403050000020004" pitchFamily="34" charset="0"/>
            </a:endParaRPr>
          </a:p>
        </p:txBody>
      </p:sp>
    </p:spTree>
    <p:extLst>
      <p:ext uri="{BB962C8B-B14F-4D97-AF65-F5344CB8AC3E}">
        <p14:creationId xmlns:p14="http://schemas.microsoft.com/office/powerpoint/2010/main" val="4155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64AF2ABA-2A43-4C3B-908F-30CB36D1C7B3}"/>
              </a:ext>
            </a:extLst>
          </p:cNvPr>
          <p:cNvSpPr/>
          <p:nvPr/>
        </p:nvSpPr>
        <p:spPr>
          <a:xfrm>
            <a:off x="0" y="9480176"/>
            <a:ext cx="18288000" cy="800100"/>
          </a:xfrm>
          <a:prstGeom prst="rect">
            <a:avLst/>
          </a:prstGeom>
          <a:solidFill>
            <a:srgbClr val="0076A5"/>
          </a:solidFill>
        </p:spPr>
        <p:txBody>
          <a:bodyPr/>
          <a:lstStyle/>
          <a:p>
            <a:pPr algn="ctr">
              <a:lnSpc>
                <a:spcPts val="3510"/>
              </a:lnSpc>
            </a:pPr>
            <a:r>
              <a:rPr lang="en-US" sz="2700" spc="81" dirty="0">
                <a:solidFill>
                  <a:srgbClr val="FFFFFF"/>
                </a:solidFill>
                <a:latin typeface="Poppins Bold"/>
              </a:rPr>
              <a:t>WISCONSIN DEPARTMENT OF NATURAL RESOURCES | DNR.WI.GOV</a:t>
            </a:r>
          </a:p>
        </p:txBody>
      </p:sp>
      <p:sp>
        <p:nvSpPr>
          <p:cNvPr id="6" name="TextBox 5">
            <a:extLst>
              <a:ext uri="{FF2B5EF4-FFF2-40B4-BE49-F238E27FC236}">
                <a16:creationId xmlns:a16="http://schemas.microsoft.com/office/drawing/2014/main" id="{7465ED1B-605A-4F19-91F7-3844FC76774B}"/>
              </a:ext>
            </a:extLst>
          </p:cNvPr>
          <p:cNvSpPr txBox="1"/>
          <p:nvPr/>
        </p:nvSpPr>
        <p:spPr>
          <a:xfrm>
            <a:off x="990600" y="1333500"/>
            <a:ext cx="16611600" cy="8971687"/>
          </a:xfrm>
          <a:prstGeom prst="rect">
            <a:avLst/>
          </a:prstGeom>
          <a:noFill/>
        </p:spPr>
        <p:txBody>
          <a:bodyPr wrap="square">
            <a:spAutoFit/>
          </a:bodyPr>
          <a:lstStyle/>
          <a:p>
            <a:pPr marL="68263" indent="0" eaLnBrk="1" hangingPunct="1">
              <a:buFont typeface="Wingdings" panose="05000000000000000000" pitchFamily="2" charset="2"/>
              <a:buNone/>
              <a:defRPr/>
            </a:pPr>
            <a:r>
              <a:rPr lang="en-US" altLang="en-US" sz="7500" dirty="0">
                <a:solidFill>
                  <a:schemeClr val="tx2">
                    <a:lumMod val="75000"/>
                  </a:schemeClr>
                </a:solidFill>
                <a:latin typeface="Anton" pitchFamily="2" charset="0"/>
              </a:rPr>
              <a:t>*Note*</a:t>
            </a:r>
          </a:p>
          <a:p>
            <a:pPr marL="68263">
              <a:defRPr/>
            </a:pPr>
            <a:r>
              <a:rPr lang="en-US" sz="3200" dirty="0">
                <a:latin typeface="Fira Sans "/>
              </a:rPr>
              <a:t> </a:t>
            </a:r>
          </a:p>
          <a:p>
            <a:pPr marL="525463" indent="-457200">
              <a:buFont typeface="Arial" panose="020B0604020202020204" pitchFamily="34" charset="0"/>
              <a:buChar char="•"/>
              <a:defRPr/>
            </a:pPr>
            <a:r>
              <a:rPr lang="en-US" sz="3200" b="0" i="0" dirty="0">
                <a:effectLst/>
                <a:latin typeface="Ebrima" panose="02000000000000000000" pitchFamily="2" charset="0"/>
                <a:ea typeface="Ebrima" panose="02000000000000000000" pitchFamily="2" charset="0"/>
                <a:cs typeface="Ebrima" panose="02000000000000000000" pitchFamily="2" charset="0"/>
                <a:hlinkClick r:id="rId2">
                  <a:extLst>
                    <a:ext uri="{A12FA001-AC4F-418D-AE19-62706E023703}">
                      <ahyp:hlinkClr xmlns:ahyp="http://schemas.microsoft.com/office/drawing/2018/hyperlinkcolor" val="tx"/>
                    </a:ext>
                  </a:extLst>
                </a:hlinkClick>
              </a:rPr>
              <a:t>NR 214.16</a:t>
            </a:r>
            <a:r>
              <a:rPr lang="en-US" sz="3200" b="0" i="0" dirty="0">
                <a:effectLst/>
                <a:latin typeface="Ebrima" panose="02000000000000000000" pitchFamily="2" charset="0"/>
                <a:ea typeface="Ebrima" panose="02000000000000000000" pitchFamily="2" charset="0"/>
                <a:cs typeface="Ebrima" panose="02000000000000000000" pitchFamily="2" charset="0"/>
              </a:rPr>
              <a:t> states that subsurface absorption systems may not be used to treat commercial laundry, laundromat, motor vehicle cleaning and motor vehicle maintenance wastewaters unless the owner or operator can demonstrate and the department determines that specific factors exist which will allow the wastewater to be adequately treated in a subsurface absorption system. </a:t>
            </a:r>
          </a:p>
          <a:p>
            <a:pPr marL="68263">
              <a:defRPr/>
            </a:pPr>
            <a:endParaRPr lang="en-US" sz="3200" dirty="0">
              <a:latin typeface="Ebrima" panose="02000000000000000000" pitchFamily="2" charset="0"/>
              <a:ea typeface="Ebrima" panose="02000000000000000000" pitchFamily="2" charset="0"/>
              <a:cs typeface="Ebrima" panose="02000000000000000000" pitchFamily="2" charset="0"/>
            </a:endParaRPr>
          </a:p>
          <a:p>
            <a:pPr marL="525463" indent="-457200">
              <a:buFont typeface="Arial" panose="020B0604020202020204" pitchFamily="34" charset="0"/>
              <a:buChar char="•"/>
              <a:defRPr/>
            </a:pPr>
            <a:r>
              <a:rPr lang="en-US" sz="3200" b="0" i="0" dirty="0">
                <a:effectLst/>
                <a:latin typeface="Ebrima" panose="02000000000000000000" pitchFamily="2" charset="0"/>
                <a:ea typeface="Ebrima" panose="02000000000000000000" pitchFamily="2" charset="0"/>
                <a:cs typeface="Ebrima" panose="02000000000000000000" pitchFamily="2" charset="0"/>
              </a:rPr>
              <a:t>If industrial or mixed wastewater is not acceptable for disposal through a typical subsurface system or through application to the land surface then the industrial or mixed wastewater may be collected in a holding tank and hauled to a municipal wastewater treatment facility for disposal.</a:t>
            </a:r>
          </a:p>
          <a:p>
            <a:pPr marL="68263" indent="0" eaLnBrk="1" hangingPunct="1">
              <a:buFont typeface="Wingdings" panose="05000000000000000000" pitchFamily="2" charset="2"/>
              <a:buNone/>
              <a:defRPr/>
            </a:pPr>
            <a:endParaRPr lang="en-US" altLang="en-US" sz="7500" dirty="0">
              <a:solidFill>
                <a:schemeClr val="tx2">
                  <a:lumMod val="75000"/>
                </a:schemeClr>
              </a:solidFill>
              <a:latin typeface="Anton" pitchFamily="2" charset="0"/>
            </a:endParaRPr>
          </a:p>
          <a:p>
            <a:pPr marL="68263" indent="0" eaLnBrk="1" hangingPunct="1">
              <a:buFont typeface="Wingdings" panose="05000000000000000000" pitchFamily="2" charset="2"/>
              <a:buNone/>
              <a:defRPr/>
            </a:pPr>
            <a:endParaRPr lang="en-US" altLang="en-US" sz="7500" dirty="0">
              <a:solidFill>
                <a:schemeClr val="tx2">
                  <a:lumMod val="75000"/>
                </a:schemeClr>
              </a:solidFill>
              <a:latin typeface="Anton" pitchFamily="2" charset="0"/>
            </a:endParaRPr>
          </a:p>
        </p:txBody>
      </p:sp>
    </p:spTree>
    <p:extLst>
      <p:ext uri="{BB962C8B-B14F-4D97-AF65-F5344CB8AC3E}">
        <p14:creationId xmlns:p14="http://schemas.microsoft.com/office/powerpoint/2010/main" val="4140800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DATED DNR PPT TEMPLATE_2021.pptx" id="{77B33CB4-684D-4AA5-9AAC-9EBDF24F3C1D}" vid="{37F189E7-806B-431F-A661-FBE4D59A251B}"/>
    </a:ext>
  </a:extLst>
</a:theme>
</file>

<file path=ppt/theme/theme2.xml><?xml version="1.0" encoding="utf-8"?>
<a:theme xmlns:a="http://schemas.openxmlformats.org/drawingml/2006/main" name="DNR Presentation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R Presentation PowerPoint Template 2021.potx" id="{3424F122-3537-42BD-9EF0-C93E2FECC777}" vid="{B373FA41-251B-4D61-9B66-3F409EFCFAC5}"/>
    </a:ext>
  </a:extLst>
</a:theme>
</file>

<file path=ppt/theme/theme3.xml><?xml version="1.0" encoding="utf-8"?>
<a:theme xmlns:a="http://schemas.openxmlformats.org/drawingml/2006/main" name="DNR Presentation Standard Pag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R Presentation PowerPoint Template 2021.potx" id="{3424F122-3537-42BD-9EF0-C93E2FECC777}" vid="{C0E8082E-1A0A-476A-A330-A169668E67BD}"/>
    </a:ext>
  </a:extLst>
</a:theme>
</file>

<file path=ppt/theme/theme4.xml><?xml version="1.0" encoding="utf-8"?>
<a:theme xmlns:a="http://schemas.openxmlformats.org/drawingml/2006/main" name="DNR Presentation Contact Layou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R Presentation PowerPoint Template 2021.potx" id="{3424F122-3537-42BD-9EF0-C93E2FECC777}" vid="{212CDAD7-7B14-4AD2-BC80-AEAD33B40E6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376B6CD0BFB42894CDF60FC002371" ma:contentTypeVersion="2" ma:contentTypeDescription="Create a new document." ma:contentTypeScope="" ma:versionID="99862c5526bcdadc4f5753a99bebc2d5">
  <xsd:schema xmlns:xsd="http://www.w3.org/2001/XMLSchema" xmlns:xs="http://www.w3.org/2001/XMLSchema" xmlns:p="http://schemas.microsoft.com/office/2006/metadata/properties" xmlns:ns2="d3d1dc04-9b7e-4d29-a312-82924514d5df" xmlns:ns3="http://schemas.microsoft.com/sharepoint/v3/fields" targetNamespace="http://schemas.microsoft.com/office/2006/metadata/properties" ma:root="true" ma:fieldsID="715da4da3dbbcd1c169c6cbe68b16926" ns2:_="" ns3:_="">
    <xsd:import namespace="d3d1dc04-9b7e-4d29-a312-82924514d5df"/>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3: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d1dc04-9b7e-4d29-a312-82924514d5d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2" nillable="true" ma:displayName="Status" ma:default="Draft" ma:format="Dropdown" ma:internalName="_Status">
      <xsd:simpleType>
        <xsd:restriction base="dms:Choice">
          <xsd:enumeration value="Draft"/>
          <xsd:enumeration value="Ready for PMT Review"/>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ubjec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d3d1dc04-9b7e-4d29-a312-82924514d5df">WDNREMSP-2077439529-318</_dlc_DocId>
    <_dlc_DocIdUrl xmlns="d3d1dc04-9b7e-4d29-a312-82924514d5df">
      <Url>https://sp.dnr.enterprise.wistate.us/org/em/Bureau-WY/_layouts/15/DocIdRedir.aspx?ID=WDNREMSP-2077439529-318</Url>
      <Description>WDNREMSP-2077439529-318</Description>
    </_dlc_DocIdUrl>
    <_Status xmlns="http://schemas.microsoft.com/sharepoint/v3/fields">Draft</_Status>
    <SharedWithUsers xmlns="d3d1dc04-9b7e-4d29-a312-82924514d5df">
      <UserInfo>
        <DisplayName>Knutson, Jason</DisplayName>
        <AccountId>114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48F08E8-8708-4747-B9CC-54FEED5C45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d1dc04-9b7e-4d29-a312-82924514d5df"/>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F59B16-23A3-4985-8E34-65E79CF3EA1C}">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d3d1dc04-9b7e-4d29-a312-82924514d5df"/>
    <ds:schemaRef ds:uri="http://www.w3.org/XML/1998/namespace"/>
  </ds:schemaRefs>
</ds:datastoreItem>
</file>

<file path=customXml/itemProps3.xml><?xml version="1.0" encoding="utf-8"?>
<ds:datastoreItem xmlns:ds="http://schemas.openxmlformats.org/officeDocument/2006/customXml" ds:itemID="{B8AEFE91-1A64-4495-B2CC-530695912957}">
  <ds:schemaRefs>
    <ds:schemaRef ds:uri="http://schemas.microsoft.com/sharepoint/v3/contenttype/forms"/>
  </ds:schemaRefs>
</ds:datastoreItem>
</file>

<file path=customXml/itemProps4.xml><?xml version="1.0" encoding="utf-8"?>
<ds:datastoreItem xmlns:ds="http://schemas.openxmlformats.org/officeDocument/2006/customXml" ds:itemID="{8A5A0286-A785-426B-BB01-A98FA525D0B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DNR</Template>
  <TotalTime>14825</TotalTime>
  <Words>1483</Words>
  <Application>Microsoft Office PowerPoint</Application>
  <PresentationFormat>Custom</PresentationFormat>
  <Paragraphs>147</Paragraphs>
  <Slides>21</Slides>
  <Notes>14</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21</vt:i4>
      </vt:variant>
    </vt:vector>
  </HeadingPairs>
  <TitlesOfParts>
    <vt:vector size="39" baseType="lpstr">
      <vt:lpstr>Calibri</vt:lpstr>
      <vt:lpstr>Franklin Gothic Medium</vt:lpstr>
      <vt:lpstr>Fira Sans Light</vt:lpstr>
      <vt:lpstr>Wingdings</vt:lpstr>
      <vt:lpstr>Arial</vt:lpstr>
      <vt:lpstr>Helvetica</vt:lpstr>
      <vt:lpstr>Fira Sans</vt:lpstr>
      <vt:lpstr>Poppins Bold</vt:lpstr>
      <vt:lpstr>Fira Sans </vt:lpstr>
      <vt:lpstr>Symbol</vt:lpstr>
      <vt:lpstr>Franklin Gothic Book</vt:lpstr>
      <vt:lpstr>Anton</vt:lpstr>
      <vt:lpstr>Times New Roman</vt:lpstr>
      <vt:lpstr>Ebrima</vt:lpstr>
      <vt:lpstr>Office Theme</vt:lpstr>
      <vt:lpstr>DNR Presentation Layout</vt:lpstr>
      <vt:lpstr>DNR Presentation Standard Page Layout</vt:lpstr>
      <vt:lpstr>DNR Presentation Contact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Laura Rodriguez Alvarez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Northwoods</dc:title>
  <dc:creator>Lang, Kassandra M - DNR</dc:creator>
  <dc:description>Updated DNR PPT Template 2021</dc:description>
  <cp:lastModifiedBy>Rodriguez Alvarez, Laura K - DNR</cp:lastModifiedBy>
  <cp:revision>158</cp:revision>
  <dcterms:created xsi:type="dcterms:W3CDTF">2021-02-17T15:57:32Z</dcterms:created>
  <dcterms:modified xsi:type="dcterms:W3CDTF">2023-03-31T19:18:10Z</dcterms:modified>
  <dc:identifier>DAEC1fHIgUM</dc:identifier>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0x01010043D376B6CD0BFB42894CDF60FC002371</vt:lpwstr>
  </property>
  <property fmtid="{D5CDD505-2E9C-101B-9397-08002B2CF9AE}" pid="3" name="_dlc_DocIdItemGuid">
    <vt:lpwstr>9ff5bd41-41f5-4179-abff-1c419a208623</vt:lpwstr>
  </property>
</Properties>
</file>